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3"/>
  </p:notesMasterIdLst>
  <p:handoutMasterIdLst>
    <p:handoutMasterId r:id="rId44"/>
  </p:handoutMasterIdLst>
  <p:sldIdLst>
    <p:sldId id="256" r:id="rId2"/>
    <p:sldId id="812" r:id="rId3"/>
    <p:sldId id="690" r:id="rId4"/>
    <p:sldId id="691" r:id="rId5"/>
    <p:sldId id="798" r:id="rId6"/>
    <p:sldId id="809" r:id="rId7"/>
    <p:sldId id="767" r:id="rId8"/>
    <p:sldId id="795" r:id="rId9"/>
    <p:sldId id="771" r:id="rId10"/>
    <p:sldId id="800" r:id="rId11"/>
    <p:sldId id="754" r:id="rId12"/>
    <p:sldId id="789" r:id="rId13"/>
    <p:sldId id="817" r:id="rId14"/>
    <p:sldId id="796" r:id="rId15"/>
    <p:sldId id="816" r:id="rId16"/>
    <p:sldId id="778" r:id="rId17"/>
    <p:sldId id="810" r:id="rId18"/>
    <p:sldId id="780" r:id="rId19"/>
    <p:sldId id="799" r:id="rId20"/>
    <p:sldId id="756" r:id="rId21"/>
    <p:sldId id="762" r:id="rId22"/>
    <p:sldId id="751" r:id="rId23"/>
    <p:sldId id="742" r:id="rId24"/>
    <p:sldId id="758" r:id="rId25"/>
    <p:sldId id="753" r:id="rId26"/>
    <p:sldId id="801" r:id="rId27"/>
    <p:sldId id="787" r:id="rId28"/>
    <p:sldId id="764" r:id="rId29"/>
    <p:sldId id="815" r:id="rId30"/>
    <p:sldId id="782" r:id="rId31"/>
    <p:sldId id="783" r:id="rId32"/>
    <p:sldId id="784" r:id="rId33"/>
    <p:sldId id="763" r:id="rId34"/>
    <p:sldId id="608" r:id="rId35"/>
    <p:sldId id="803" r:id="rId36"/>
    <p:sldId id="804" r:id="rId37"/>
    <p:sldId id="806" r:id="rId38"/>
    <p:sldId id="807" r:id="rId39"/>
    <p:sldId id="808" r:id="rId40"/>
    <p:sldId id="814" r:id="rId41"/>
    <p:sldId id="774" r:id="rId42"/>
  </p:sldIdLst>
  <p:sldSz cx="9144000" cy="6858000" type="screen4x3"/>
  <p:notesSz cx="6854825" cy="9293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6" autoAdjust="0"/>
    <p:restoredTop sz="94604" autoAdjust="0"/>
  </p:normalViewPr>
  <p:slideViewPr>
    <p:cSldViewPr>
      <p:cViewPr>
        <p:scale>
          <a:sx n="96" d="100"/>
          <a:sy n="96" d="100"/>
        </p:scale>
        <p:origin x="-19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7B3A9-10BD-48C7-BE65-97684B0C7A5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2F36DC-A7C3-4658-8D85-61BABC73143B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 err="1" smtClean="0"/>
            <a:t>Pt</a:t>
          </a:r>
          <a:r>
            <a:rPr lang="en-US" b="1" dirty="0" smtClean="0"/>
            <a:t> enrolled within 12 hrs symptom onset (usually in ED)</a:t>
          </a:r>
          <a:endParaRPr lang="en-US" b="1" dirty="0"/>
        </a:p>
      </dgm:t>
    </dgm:pt>
    <dgm:pt modelId="{028CA68C-297B-42C6-A8DD-D02649CFE928}" type="parTrans" cxnId="{9C24D960-F705-49F2-AFD7-6F0D932BDD57}">
      <dgm:prSet/>
      <dgm:spPr/>
      <dgm:t>
        <a:bodyPr/>
        <a:lstStyle/>
        <a:p>
          <a:endParaRPr lang="en-US"/>
        </a:p>
      </dgm:t>
    </dgm:pt>
    <dgm:pt modelId="{F6353722-F6E8-405F-B190-F08EB280466A}" type="sibTrans" cxnId="{9C24D960-F705-49F2-AFD7-6F0D932BDD5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FD5C0AF-301A-4980-AF23-7D2AE6E1FDB7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 smtClean="0"/>
            <a:t>Study team randomizes, contacts pharmacy &amp; places orders for study treatment</a:t>
          </a:r>
          <a:endParaRPr lang="en-US" b="1" dirty="0"/>
        </a:p>
      </dgm:t>
    </dgm:pt>
    <dgm:pt modelId="{7EFEE333-C195-420B-8AA1-FFE3F1E0CB5E}" type="parTrans" cxnId="{0104C68E-01A0-4A51-94CE-2DABA3D7FF6A}">
      <dgm:prSet/>
      <dgm:spPr/>
      <dgm:t>
        <a:bodyPr/>
        <a:lstStyle/>
        <a:p>
          <a:endParaRPr lang="en-US"/>
        </a:p>
      </dgm:t>
    </dgm:pt>
    <dgm:pt modelId="{CE0AF665-E805-43BD-868A-526115309060}" type="sibTrans" cxnId="{0104C68E-01A0-4A51-94CE-2DABA3D7FF6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3D476F1-303E-4BF9-BFC0-8AB10FEC8B2D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 err="1" smtClean="0"/>
            <a:t>Pt</a:t>
          </a:r>
          <a:r>
            <a:rPr lang="en-US" b="1" dirty="0" smtClean="0"/>
            <a:t> transferred from ED to unit, study laptop set up, glucose checks &amp; drip started</a:t>
          </a:r>
          <a:endParaRPr lang="en-US" b="1" dirty="0"/>
        </a:p>
      </dgm:t>
    </dgm:pt>
    <dgm:pt modelId="{B1585BA7-F9EC-4493-AA1B-AB09EDA88B67}" type="parTrans" cxnId="{DBAD7A87-4DA1-4FF5-9DFC-C0F053B160C4}">
      <dgm:prSet/>
      <dgm:spPr/>
      <dgm:t>
        <a:bodyPr/>
        <a:lstStyle/>
        <a:p>
          <a:endParaRPr lang="en-US"/>
        </a:p>
      </dgm:t>
    </dgm:pt>
    <dgm:pt modelId="{6226E4DE-B3A6-46B1-A951-893AF1F96A95}" type="sibTrans" cxnId="{DBAD7A87-4DA1-4FF5-9DFC-C0F053B160C4}">
      <dgm:prSet/>
      <dgm:spPr/>
      <dgm:t>
        <a:bodyPr/>
        <a:lstStyle/>
        <a:p>
          <a:endParaRPr lang="en-US"/>
        </a:p>
      </dgm:t>
    </dgm:pt>
    <dgm:pt modelId="{98D25FF3-FA8A-4A9C-98F3-D3F57F805CD3}" type="pres">
      <dgm:prSet presAssocID="{2AE7B3A9-10BD-48C7-BE65-97684B0C7A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18CBB-E52E-4FAE-AB8B-54ACB2A6C93F}" type="pres">
      <dgm:prSet presAssocID="{D82F36DC-A7C3-4658-8D85-61BABC73143B}" presName="composite" presStyleCnt="0"/>
      <dgm:spPr/>
    </dgm:pt>
    <dgm:pt modelId="{DC75C621-140C-48BB-9833-68CF98232FB5}" type="pres">
      <dgm:prSet presAssocID="{D82F36DC-A7C3-4658-8D85-61BABC73143B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BC5D86D7-9253-4425-AE7B-8996522EE1AC}" type="pres">
      <dgm:prSet presAssocID="{D82F36DC-A7C3-4658-8D85-61BABC73143B}" presName="txNode" presStyleLbl="node1" presStyleIdx="0" presStyleCnt="3" custScaleX="115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D3593-E019-413C-8A44-D5ECC636D8DF}" type="pres">
      <dgm:prSet presAssocID="{F6353722-F6E8-405F-B190-F08EB280466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D5552BB-A8DF-40A3-8A71-F823877E8B8C}" type="pres">
      <dgm:prSet presAssocID="{F6353722-F6E8-405F-B190-F08EB280466A}" presName="connTx" presStyleLbl="sibTrans2D1" presStyleIdx="0" presStyleCnt="2"/>
      <dgm:spPr/>
      <dgm:t>
        <a:bodyPr/>
        <a:lstStyle/>
        <a:p>
          <a:endParaRPr lang="en-US"/>
        </a:p>
      </dgm:t>
    </dgm:pt>
    <dgm:pt modelId="{1872796A-C3EF-473B-8942-ABE879E64023}" type="pres">
      <dgm:prSet presAssocID="{EFD5C0AF-301A-4980-AF23-7D2AE6E1FDB7}" presName="composite" presStyleCnt="0"/>
      <dgm:spPr/>
    </dgm:pt>
    <dgm:pt modelId="{FC9EA84C-1254-45F7-93AB-7BF611003566}" type="pres">
      <dgm:prSet presAssocID="{EFD5C0AF-301A-4980-AF23-7D2AE6E1FDB7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53C7B182-D2DB-4D73-8158-A7024E9D0893}" type="pres">
      <dgm:prSet presAssocID="{EFD5C0AF-301A-4980-AF23-7D2AE6E1FDB7}" presName="txNode" presStyleLbl="node1" presStyleIdx="1" presStyleCnt="3" custScaleX="11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8B15D-BB12-4D49-BC48-CEC8DB583180}" type="pres">
      <dgm:prSet presAssocID="{CE0AF665-E805-43BD-868A-52611530906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B152A84-1B2B-485E-B813-99E4D52E964A}" type="pres">
      <dgm:prSet presAssocID="{CE0AF665-E805-43BD-868A-526115309060}" presName="connTx" presStyleLbl="sibTrans2D1" presStyleIdx="1" presStyleCnt="2"/>
      <dgm:spPr/>
      <dgm:t>
        <a:bodyPr/>
        <a:lstStyle/>
        <a:p>
          <a:endParaRPr lang="en-US"/>
        </a:p>
      </dgm:t>
    </dgm:pt>
    <dgm:pt modelId="{9C45F2E2-809C-48E3-B8AE-30658298088B}" type="pres">
      <dgm:prSet presAssocID="{43D476F1-303E-4BF9-BFC0-8AB10FEC8B2D}" presName="composite" presStyleCnt="0"/>
      <dgm:spPr/>
    </dgm:pt>
    <dgm:pt modelId="{17BD6776-A1D3-44E3-B700-89468DBD0918}" type="pres">
      <dgm:prSet presAssocID="{43D476F1-303E-4BF9-BFC0-8AB10FEC8B2D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448CEADB-03B1-4C58-B18E-24C8E4FFA10B}" type="pres">
      <dgm:prSet presAssocID="{43D476F1-303E-4BF9-BFC0-8AB10FEC8B2D}" presName="txNode" presStyleLbl="node1" presStyleIdx="2" presStyleCnt="3" custScaleX="115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74695A-C385-4F63-A693-97E607066F16}" type="presOf" srcId="{EFD5C0AF-301A-4980-AF23-7D2AE6E1FDB7}" destId="{53C7B182-D2DB-4D73-8158-A7024E9D0893}" srcOrd="0" destOrd="0" presId="urn:microsoft.com/office/officeart/2005/8/layout/hProcess10"/>
    <dgm:cxn modelId="{BEEBDAFC-FADB-4CD9-9E41-C53E123A080D}" type="presOf" srcId="{D82F36DC-A7C3-4658-8D85-61BABC73143B}" destId="{BC5D86D7-9253-4425-AE7B-8996522EE1AC}" srcOrd="0" destOrd="0" presId="urn:microsoft.com/office/officeart/2005/8/layout/hProcess10"/>
    <dgm:cxn modelId="{0104C68E-01A0-4A51-94CE-2DABA3D7FF6A}" srcId="{2AE7B3A9-10BD-48C7-BE65-97684B0C7A5B}" destId="{EFD5C0AF-301A-4980-AF23-7D2AE6E1FDB7}" srcOrd="1" destOrd="0" parTransId="{7EFEE333-C195-420B-8AA1-FFE3F1E0CB5E}" sibTransId="{CE0AF665-E805-43BD-868A-526115309060}"/>
    <dgm:cxn modelId="{2EC50CB0-F040-4EF0-BDE3-2126AFF145DD}" type="presOf" srcId="{F6353722-F6E8-405F-B190-F08EB280466A}" destId="{6CAD3593-E019-413C-8A44-D5ECC636D8DF}" srcOrd="0" destOrd="0" presId="urn:microsoft.com/office/officeart/2005/8/layout/hProcess10"/>
    <dgm:cxn modelId="{35478A2B-FA43-4214-A796-38289D4BF96F}" type="presOf" srcId="{CE0AF665-E805-43BD-868A-526115309060}" destId="{9698B15D-BB12-4D49-BC48-CEC8DB583180}" srcOrd="0" destOrd="0" presId="urn:microsoft.com/office/officeart/2005/8/layout/hProcess10"/>
    <dgm:cxn modelId="{9C24D960-F705-49F2-AFD7-6F0D932BDD57}" srcId="{2AE7B3A9-10BD-48C7-BE65-97684B0C7A5B}" destId="{D82F36DC-A7C3-4658-8D85-61BABC73143B}" srcOrd="0" destOrd="0" parTransId="{028CA68C-297B-42C6-A8DD-D02649CFE928}" sibTransId="{F6353722-F6E8-405F-B190-F08EB280466A}"/>
    <dgm:cxn modelId="{97E979EE-339F-4A8C-8FCC-EA10F8DDE9A8}" type="presOf" srcId="{43D476F1-303E-4BF9-BFC0-8AB10FEC8B2D}" destId="{448CEADB-03B1-4C58-B18E-24C8E4FFA10B}" srcOrd="0" destOrd="0" presId="urn:microsoft.com/office/officeart/2005/8/layout/hProcess10"/>
    <dgm:cxn modelId="{BB45F8E9-6471-486A-B5B7-1FE5E66A9F50}" type="presOf" srcId="{F6353722-F6E8-405F-B190-F08EB280466A}" destId="{CD5552BB-A8DF-40A3-8A71-F823877E8B8C}" srcOrd="1" destOrd="0" presId="urn:microsoft.com/office/officeart/2005/8/layout/hProcess10"/>
    <dgm:cxn modelId="{F7782965-CCCA-4BF8-984C-7EB03596B6F3}" type="presOf" srcId="{2AE7B3A9-10BD-48C7-BE65-97684B0C7A5B}" destId="{98D25FF3-FA8A-4A9C-98F3-D3F57F805CD3}" srcOrd="0" destOrd="0" presId="urn:microsoft.com/office/officeart/2005/8/layout/hProcess10"/>
    <dgm:cxn modelId="{7F7950A4-63D0-4B3A-A310-23D42B7839C1}" type="presOf" srcId="{CE0AF665-E805-43BD-868A-526115309060}" destId="{6B152A84-1B2B-485E-B813-99E4D52E964A}" srcOrd="1" destOrd="0" presId="urn:microsoft.com/office/officeart/2005/8/layout/hProcess10"/>
    <dgm:cxn modelId="{DBAD7A87-4DA1-4FF5-9DFC-C0F053B160C4}" srcId="{2AE7B3A9-10BD-48C7-BE65-97684B0C7A5B}" destId="{43D476F1-303E-4BF9-BFC0-8AB10FEC8B2D}" srcOrd="2" destOrd="0" parTransId="{B1585BA7-F9EC-4493-AA1B-AB09EDA88B67}" sibTransId="{6226E4DE-B3A6-46B1-A951-893AF1F96A95}"/>
    <dgm:cxn modelId="{49EA9ED3-9A2E-4A64-A77E-A610B9160B69}" type="presParOf" srcId="{98D25FF3-FA8A-4A9C-98F3-D3F57F805CD3}" destId="{11C18CBB-E52E-4FAE-AB8B-54ACB2A6C93F}" srcOrd="0" destOrd="0" presId="urn:microsoft.com/office/officeart/2005/8/layout/hProcess10"/>
    <dgm:cxn modelId="{B64B5D83-54C6-4F03-AC62-9DBF85C5022F}" type="presParOf" srcId="{11C18CBB-E52E-4FAE-AB8B-54ACB2A6C93F}" destId="{DC75C621-140C-48BB-9833-68CF98232FB5}" srcOrd="0" destOrd="0" presId="urn:microsoft.com/office/officeart/2005/8/layout/hProcess10"/>
    <dgm:cxn modelId="{F6BF54CD-062C-4B52-9835-191513901A0C}" type="presParOf" srcId="{11C18CBB-E52E-4FAE-AB8B-54ACB2A6C93F}" destId="{BC5D86D7-9253-4425-AE7B-8996522EE1AC}" srcOrd="1" destOrd="0" presId="urn:microsoft.com/office/officeart/2005/8/layout/hProcess10"/>
    <dgm:cxn modelId="{938C1176-1A41-4D68-BED2-C364360E50C6}" type="presParOf" srcId="{98D25FF3-FA8A-4A9C-98F3-D3F57F805CD3}" destId="{6CAD3593-E019-413C-8A44-D5ECC636D8DF}" srcOrd="1" destOrd="0" presId="urn:microsoft.com/office/officeart/2005/8/layout/hProcess10"/>
    <dgm:cxn modelId="{29D22709-2F2E-4DB9-9F04-B4741B0E3E14}" type="presParOf" srcId="{6CAD3593-E019-413C-8A44-D5ECC636D8DF}" destId="{CD5552BB-A8DF-40A3-8A71-F823877E8B8C}" srcOrd="0" destOrd="0" presId="urn:microsoft.com/office/officeart/2005/8/layout/hProcess10"/>
    <dgm:cxn modelId="{283021EA-5335-46EE-938D-F66D243F70FC}" type="presParOf" srcId="{98D25FF3-FA8A-4A9C-98F3-D3F57F805CD3}" destId="{1872796A-C3EF-473B-8942-ABE879E64023}" srcOrd="2" destOrd="0" presId="urn:microsoft.com/office/officeart/2005/8/layout/hProcess10"/>
    <dgm:cxn modelId="{E68CAB61-7F4A-4486-B967-032A7EF0D432}" type="presParOf" srcId="{1872796A-C3EF-473B-8942-ABE879E64023}" destId="{FC9EA84C-1254-45F7-93AB-7BF611003566}" srcOrd="0" destOrd="0" presId="urn:microsoft.com/office/officeart/2005/8/layout/hProcess10"/>
    <dgm:cxn modelId="{8AF27F3F-DFBA-4AFC-92B8-BDBDE4ED7DB6}" type="presParOf" srcId="{1872796A-C3EF-473B-8942-ABE879E64023}" destId="{53C7B182-D2DB-4D73-8158-A7024E9D0893}" srcOrd="1" destOrd="0" presId="urn:microsoft.com/office/officeart/2005/8/layout/hProcess10"/>
    <dgm:cxn modelId="{4C182920-F11E-4E88-8A65-DD98F29B6AC0}" type="presParOf" srcId="{98D25FF3-FA8A-4A9C-98F3-D3F57F805CD3}" destId="{9698B15D-BB12-4D49-BC48-CEC8DB583180}" srcOrd="3" destOrd="0" presId="urn:microsoft.com/office/officeart/2005/8/layout/hProcess10"/>
    <dgm:cxn modelId="{EC6B703E-7328-4BBD-98AE-AB50F541270A}" type="presParOf" srcId="{9698B15D-BB12-4D49-BC48-CEC8DB583180}" destId="{6B152A84-1B2B-485E-B813-99E4D52E964A}" srcOrd="0" destOrd="0" presId="urn:microsoft.com/office/officeart/2005/8/layout/hProcess10"/>
    <dgm:cxn modelId="{DCBAD2B4-AC53-40B4-BE05-E9A34182AC3D}" type="presParOf" srcId="{98D25FF3-FA8A-4A9C-98F3-D3F57F805CD3}" destId="{9C45F2E2-809C-48E3-B8AE-30658298088B}" srcOrd="4" destOrd="0" presId="urn:microsoft.com/office/officeart/2005/8/layout/hProcess10"/>
    <dgm:cxn modelId="{38AF4EBE-3774-4109-93E2-7FC8CCAFB085}" type="presParOf" srcId="{9C45F2E2-809C-48E3-B8AE-30658298088B}" destId="{17BD6776-A1D3-44E3-B700-89468DBD0918}" srcOrd="0" destOrd="0" presId="urn:microsoft.com/office/officeart/2005/8/layout/hProcess10"/>
    <dgm:cxn modelId="{4B6ACE2F-F12C-4320-801E-3B72C54D6598}" type="presParOf" srcId="{9C45F2E2-809C-48E3-B8AE-30658298088B}" destId="{448CEADB-03B1-4C58-B18E-24C8E4FFA10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7B3A9-10BD-48C7-BE65-97684B0C7A5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2F36DC-A7C3-4658-8D85-61BABC73143B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600" b="1" dirty="0" smtClean="0"/>
            <a:t>SQ</a:t>
          </a:r>
          <a:r>
            <a:rPr lang="en-US" sz="1600" b="1" baseline="0" dirty="0" smtClean="0"/>
            <a:t> study treatment (sliding scale or meal insulin) started, drip continues &amp; hypoglycemia managed</a:t>
          </a:r>
          <a:endParaRPr lang="en-US" sz="1600" b="1" dirty="0"/>
        </a:p>
      </dgm:t>
    </dgm:pt>
    <dgm:pt modelId="{028CA68C-297B-42C6-A8DD-D02649CFE928}" type="parTrans" cxnId="{9C24D960-F705-49F2-AFD7-6F0D932BDD57}">
      <dgm:prSet/>
      <dgm:spPr/>
      <dgm:t>
        <a:bodyPr/>
        <a:lstStyle/>
        <a:p>
          <a:endParaRPr lang="en-US"/>
        </a:p>
      </dgm:t>
    </dgm:pt>
    <dgm:pt modelId="{F6353722-F6E8-405F-B190-F08EB280466A}" type="sibTrans" cxnId="{9C24D960-F705-49F2-AFD7-6F0D932BDD5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FD5C0AF-301A-4980-AF23-7D2AE6E1FDB7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 smtClean="0"/>
            <a:t>Nurse completes daily care log &amp; hypoglycemia symptomatic questionnaire as needed</a:t>
          </a:r>
          <a:endParaRPr lang="en-US" sz="1600" b="1" dirty="0"/>
        </a:p>
      </dgm:t>
    </dgm:pt>
    <dgm:pt modelId="{7EFEE333-C195-420B-8AA1-FFE3F1E0CB5E}" type="parTrans" cxnId="{0104C68E-01A0-4A51-94CE-2DABA3D7FF6A}">
      <dgm:prSet/>
      <dgm:spPr/>
      <dgm:t>
        <a:bodyPr/>
        <a:lstStyle/>
        <a:p>
          <a:endParaRPr lang="en-US"/>
        </a:p>
      </dgm:t>
    </dgm:pt>
    <dgm:pt modelId="{CE0AF665-E805-43BD-868A-526115309060}" type="sibTrans" cxnId="{0104C68E-01A0-4A51-94CE-2DABA3D7FF6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3D476F1-303E-4BF9-BFC0-8AB10FEC8B2D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600" b="1" dirty="0" smtClean="0"/>
            <a:t>Study team checks in w/ nursing team at shift change &amp; q24 hrs until discontinuation of treatment</a:t>
          </a:r>
          <a:endParaRPr lang="en-US" sz="1600" b="1" dirty="0"/>
        </a:p>
      </dgm:t>
    </dgm:pt>
    <dgm:pt modelId="{B1585BA7-F9EC-4493-AA1B-AB09EDA88B67}" type="parTrans" cxnId="{DBAD7A87-4DA1-4FF5-9DFC-C0F053B160C4}">
      <dgm:prSet/>
      <dgm:spPr/>
      <dgm:t>
        <a:bodyPr/>
        <a:lstStyle/>
        <a:p>
          <a:endParaRPr lang="en-US"/>
        </a:p>
      </dgm:t>
    </dgm:pt>
    <dgm:pt modelId="{6226E4DE-B3A6-46B1-A951-893AF1F96A95}" type="sibTrans" cxnId="{DBAD7A87-4DA1-4FF5-9DFC-C0F053B160C4}">
      <dgm:prSet/>
      <dgm:spPr/>
      <dgm:t>
        <a:bodyPr/>
        <a:lstStyle/>
        <a:p>
          <a:endParaRPr lang="en-US"/>
        </a:p>
      </dgm:t>
    </dgm:pt>
    <dgm:pt modelId="{98D25FF3-FA8A-4A9C-98F3-D3F57F805CD3}" type="pres">
      <dgm:prSet presAssocID="{2AE7B3A9-10BD-48C7-BE65-97684B0C7A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18CBB-E52E-4FAE-AB8B-54ACB2A6C93F}" type="pres">
      <dgm:prSet presAssocID="{D82F36DC-A7C3-4658-8D85-61BABC73143B}" presName="composite" presStyleCnt="0"/>
      <dgm:spPr/>
    </dgm:pt>
    <dgm:pt modelId="{DC75C621-140C-48BB-9833-68CF98232FB5}" type="pres">
      <dgm:prSet presAssocID="{D82F36DC-A7C3-4658-8D85-61BABC73143B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/>
          </a:solidFill>
        </a:ln>
      </dgm:spPr>
    </dgm:pt>
    <dgm:pt modelId="{BC5D86D7-9253-4425-AE7B-8996522EE1AC}" type="pres">
      <dgm:prSet presAssocID="{D82F36DC-A7C3-4658-8D85-61BABC73143B}" presName="txNode" presStyleLbl="node1" presStyleIdx="0" presStyleCnt="3" custScaleX="116596" custLinFactNeighborX="-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D3593-E019-413C-8A44-D5ECC636D8DF}" type="pres">
      <dgm:prSet presAssocID="{F6353722-F6E8-405F-B190-F08EB280466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D5552BB-A8DF-40A3-8A71-F823877E8B8C}" type="pres">
      <dgm:prSet presAssocID="{F6353722-F6E8-405F-B190-F08EB280466A}" presName="connTx" presStyleLbl="sibTrans2D1" presStyleIdx="0" presStyleCnt="2"/>
      <dgm:spPr/>
      <dgm:t>
        <a:bodyPr/>
        <a:lstStyle/>
        <a:p>
          <a:endParaRPr lang="en-US"/>
        </a:p>
      </dgm:t>
    </dgm:pt>
    <dgm:pt modelId="{1872796A-C3EF-473B-8942-ABE879E64023}" type="pres">
      <dgm:prSet presAssocID="{EFD5C0AF-301A-4980-AF23-7D2AE6E1FDB7}" presName="composite" presStyleCnt="0"/>
      <dgm:spPr/>
    </dgm:pt>
    <dgm:pt modelId="{FC9EA84C-1254-45F7-93AB-7BF611003566}" type="pres">
      <dgm:prSet presAssocID="{EFD5C0AF-301A-4980-AF23-7D2AE6E1FDB7}" presName="imagSh" presStyleLbl="bgImgPlace1" presStyleIdx="1" presStyleCnt="3" custScaleX="100001" custLinFactNeighborX="-671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53C7B182-D2DB-4D73-8158-A7024E9D0893}" type="pres">
      <dgm:prSet presAssocID="{EFD5C0AF-301A-4980-AF23-7D2AE6E1FDB7}" presName="txNode" presStyleLbl="node1" presStyleIdx="1" presStyleCnt="3" custScaleX="115071" custLinFactNeighborX="-10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8B15D-BB12-4D49-BC48-CEC8DB583180}" type="pres">
      <dgm:prSet presAssocID="{CE0AF665-E805-43BD-868A-526115309060}" presName="sibTrans" presStyleLbl="sibTrans2D1" presStyleIdx="1" presStyleCnt="2" custLinFactNeighborX="-18025"/>
      <dgm:spPr/>
      <dgm:t>
        <a:bodyPr/>
        <a:lstStyle/>
        <a:p>
          <a:endParaRPr lang="en-US"/>
        </a:p>
      </dgm:t>
    </dgm:pt>
    <dgm:pt modelId="{6B152A84-1B2B-485E-B813-99E4D52E964A}" type="pres">
      <dgm:prSet presAssocID="{CE0AF665-E805-43BD-868A-526115309060}" presName="connTx" presStyleLbl="sibTrans2D1" presStyleIdx="1" presStyleCnt="2"/>
      <dgm:spPr/>
      <dgm:t>
        <a:bodyPr/>
        <a:lstStyle/>
        <a:p>
          <a:endParaRPr lang="en-US"/>
        </a:p>
      </dgm:t>
    </dgm:pt>
    <dgm:pt modelId="{9C45F2E2-809C-48E3-B8AE-30658298088B}" type="pres">
      <dgm:prSet presAssocID="{43D476F1-303E-4BF9-BFC0-8AB10FEC8B2D}" presName="composite" presStyleCnt="0"/>
      <dgm:spPr/>
    </dgm:pt>
    <dgm:pt modelId="{17BD6776-A1D3-44E3-B700-89468DBD0918}" type="pres">
      <dgm:prSet presAssocID="{43D476F1-303E-4BF9-BFC0-8AB10FEC8B2D}" presName="imagSh" presStyleLbl="bgImgPlace1" presStyleIdx="2" presStyleCnt="3" custLinFactNeighborX="-5356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3"/>
          </a:solidFill>
        </a:ln>
      </dgm:spPr>
    </dgm:pt>
    <dgm:pt modelId="{448CEADB-03B1-4C58-B18E-24C8E4FFA10B}" type="pres">
      <dgm:prSet presAssocID="{43D476F1-303E-4BF9-BFC0-8AB10FEC8B2D}" presName="txNode" presStyleLbl="node1" presStyleIdx="2" presStyleCnt="3" custScaleX="106964" custLinFactNeighborX="-7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CD77AC-C68D-42D8-896A-06B0BF763127}" type="presOf" srcId="{CE0AF665-E805-43BD-868A-526115309060}" destId="{6B152A84-1B2B-485E-B813-99E4D52E964A}" srcOrd="1" destOrd="0" presId="urn:microsoft.com/office/officeart/2005/8/layout/hProcess10"/>
    <dgm:cxn modelId="{77240203-A01B-4EA1-B87A-8FF6B4E01226}" type="presOf" srcId="{D82F36DC-A7C3-4658-8D85-61BABC73143B}" destId="{BC5D86D7-9253-4425-AE7B-8996522EE1AC}" srcOrd="0" destOrd="0" presId="urn:microsoft.com/office/officeart/2005/8/layout/hProcess10"/>
    <dgm:cxn modelId="{0104C68E-01A0-4A51-94CE-2DABA3D7FF6A}" srcId="{2AE7B3A9-10BD-48C7-BE65-97684B0C7A5B}" destId="{EFD5C0AF-301A-4980-AF23-7D2AE6E1FDB7}" srcOrd="1" destOrd="0" parTransId="{7EFEE333-C195-420B-8AA1-FFE3F1E0CB5E}" sibTransId="{CE0AF665-E805-43BD-868A-526115309060}"/>
    <dgm:cxn modelId="{19C822D5-4C79-45E6-B319-28E138A20096}" type="presOf" srcId="{CE0AF665-E805-43BD-868A-526115309060}" destId="{9698B15D-BB12-4D49-BC48-CEC8DB583180}" srcOrd="0" destOrd="0" presId="urn:microsoft.com/office/officeart/2005/8/layout/hProcess10"/>
    <dgm:cxn modelId="{0430103D-89F4-4C59-AB29-87C8C11705EF}" type="presOf" srcId="{F6353722-F6E8-405F-B190-F08EB280466A}" destId="{6CAD3593-E019-413C-8A44-D5ECC636D8DF}" srcOrd="0" destOrd="0" presId="urn:microsoft.com/office/officeart/2005/8/layout/hProcess10"/>
    <dgm:cxn modelId="{9C24D960-F705-49F2-AFD7-6F0D932BDD57}" srcId="{2AE7B3A9-10BD-48C7-BE65-97684B0C7A5B}" destId="{D82F36DC-A7C3-4658-8D85-61BABC73143B}" srcOrd="0" destOrd="0" parTransId="{028CA68C-297B-42C6-A8DD-D02649CFE928}" sibTransId="{F6353722-F6E8-405F-B190-F08EB280466A}"/>
    <dgm:cxn modelId="{6A2DCB6A-F15E-42CD-A9FB-E3F75CB27CB0}" type="presOf" srcId="{43D476F1-303E-4BF9-BFC0-8AB10FEC8B2D}" destId="{448CEADB-03B1-4C58-B18E-24C8E4FFA10B}" srcOrd="0" destOrd="0" presId="urn:microsoft.com/office/officeart/2005/8/layout/hProcess10"/>
    <dgm:cxn modelId="{D99F6AD7-0351-41DB-8426-2035CA5650BF}" type="presOf" srcId="{F6353722-F6E8-405F-B190-F08EB280466A}" destId="{CD5552BB-A8DF-40A3-8A71-F823877E8B8C}" srcOrd="1" destOrd="0" presId="urn:microsoft.com/office/officeart/2005/8/layout/hProcess10"/>
    <dgm:cxn modelId="{D5AB4C4C-0C09-45F9-9730-5C8E60FC1A0E}" type="presOf" srcId="{EFD5C0AF-301A-4980-AF23-7D2AE6E1FDB7}" destId="{53C7B182-D2DB-4D73-8158-A7024E9D0893}" srcOrd="0" destOrd="0" presId="urn:microsoft.com/office/officeart/2005/8/layout/hProcess10"/>
    <dgm:cxn modelId="{12731AC0-C34A-4BE1-88D1-BC26205959EB}" type="presOf" srcId="{2AE7B3A9-10BD-48C7-BE65-97684B0C7A5B}" destId="{98D25FF3-FA8A-4A9C-98F3-D3F57F805CD3}" srcOrd="0" destOrd="0" presId="urn:microsoft.com/office/officeart/2005/8/layout/hProcess10"/>
    <dgm:cxn modelId="{DBAD7A87-4DA1-4FF5-9DFC-C0F053B160C4}" srcId="{2AE7B3A9-10BD-48C7-BE65-97684B0C7A5B}" destId="{43D476F1-303E-4BF9-BFC0-8AB10FEC8B2D}" srcOrd="2" destOrd="0" parTransId="{B1585BA7-F9EC-4493-AA1B-AB09EDA88B67}" sibTransId="{6226E4DE-B3A6-46B1-A951-893AF1F96A95}"/>
    <dgm:cxn modelId="{9C235063-AE52-4523-BBF9-FF1CBB6B8946}" type="presParOf" srcId="{98D25FF3-FA8A-4A9C-98F3-D3F57F805CD3}" destId="{11C18CBB-E52E-4FAE-AB8B-54ACB2A6C93F}" srcOrd="0" destOrd="0" presId="urn:microsoft.com/office/officeart/2005/8/layout/hProcess10"/>
    <dgm:cxn modelId="{952A8512-8A74-46B8-BD00-1CFC2B595875}" type="presParOf" srcId="{11C18CBB-E52E-4FAE-AB8B-54ACB2A6C93F}" destId="{DC75C621-140C-48BB-9833-68CF98232FB5}" srcOrd="0" destOrd="0" presId="urn:microsoft.com/office/officeart/2005/8/layout/hProcess10"/>
    <dgm:cxn modelId="{2B5B0558-7FBB-41B9-90D7-7539D06C39E7}" type="presParOf" srcId="{11C18CBB-E52E-4FAE-AB8B-54ACB2A6C93F}" destId="{BC5D86D7-9253-4425-AE7B-8996522EE1AC}" srcOrd="1" destOrd="0" presId="urn:microsoft.com/office/officeart/2005/8/layout/hProcess10"/>
    <dgm:cxn modelId="{B09FEEC0-C897-4307-B3AD-D83007E1CD12}" type="presParOf" srcId="{98D25FF3-FA8A-4A9C-98F3-D3F57F805CD3}" destId="{6CAD3593-E019-413C-8A44-D5ECC636D8DF}" srcOrd="1" destOrd="0" presId="urn:microsoft.com/office/officeart/2005/8/layout/hProcess10"/>
    <dgm:cxn modelId="{7AA7347A-8D3A-4A71-A162-C3CCA839CCB3}" type="presParOf" srcId="{6CAD3593-E019-413C-8A44-D5ECC636D8DF}" destId="{CD5552BB-A8DF-40A3-8A71-F823877E8B8C}" srcOrd="0" destOrd="0" presId="urn:microsoft.com/office/officeart/2005/8/layout/hProcess10"/>
    <dgm:cxn modelId="{717C86B8-8628-4755-99CA-57D777CB2C9D}" type="presParOf" srcId="{98D25FF3-FA8A-4A9C-98F3-D3F57F805CD3}" destId="{1872796A-C3EF-473B-8942-ABE879E64023}" srcOrd="2" destOrd="0" presId="urn:microsoft.com/office/officeart/2005/8/layout/hProcess10"/>
    <dgm:cxn modelId="{1DA8A18C-0BAA-4B29-960A-A514AE57E486}" type="presParOf" srcId="{1872796A-C3EF-473B-8942-ABE879E64023}" destId="{FC9EA84C-1254-45F7-93AB-7BF611003566}" srcOrd="0" destOrd="0" presId="urn:microsoft.com/office/officeart/2005/8/layout/hProcess10"/>
    <dgm:cxn modelId="{465E00C8-9BCA-4C8A-A9BD-6433A4B8B335}" type="presParOf" srcId="{1872796A-C3EF-473B-8942-ABE879E64023}" destId="{53C7B182-D2DB-4D73-8158-A7024E9D0893}" srcOrd="1" destOrd="0" presId="urn:microsoft.com/office/officeart/2005/8/layout/hProcess10"/>
    <dgm:cxn modelId="{66CA96EC-8509-4A7C-BAC6-C0DF6A280D64}" type="presParOf" srcId="{98D25FF3-FA8A-4A9C-98F3-D3F57F805CD3}" destId="{9698B15D-BB12-4D49-BC48-CEC8DB583180}" srcOrd="3" destOrd="0" presId="urn:microsoft.com/office/officeart/2005/8/layout/hProcess10"/>
    <dgm:cxn modelId="{3F08C256-35D2-4327-A1FE-BE940A954D1A}" type="presParOf" srcId="{9698B15D-BB12-4D49-BC48-CEC8DB583180}" destId="{6B152A84-1B2B-485E-B813-99E4D52E964A}" srcOrd="0" destOrd="0" presId="urn:microsoft.com/office/officeart/2005/8/layout/hProcess10"/>
    <dgm:cxn modelId="{DA01F95C-B3D7-4FE5-87C3-A74F1F2A1925}" type="presParOf" srcId="{98D25FF3-FA8A-4A9C-98F3-D3F57F805CD3}" destId="{9C45F2E2-809C-48E3-B8AE-30658298088B}" srcOrd="4" destOrd="0" presId="urn:microsoft.com/office/officeart/2005/8/layout/hProcess10"/>
    <dgm:cxn modelId="{F14319E4-A017-4D68-8FFE-BE1138C1B151}" type="presParOf" srcId="{9C45F2E2-809C-48E3-B8AE-30658298088B}" destId="{17BD6776-A1D3-44E3-B700-89468DBD0918}" srcOrd="0" destOrd="0" presId="urn:microsoft.com/office/officeart/2005/8/layout/hProcess10"/>
    <dgm:cxn modelId="{2204ED49-B3BD-4238-93C1-F65898FEE669}" type="presParOf" srcId="{9C45F2E2-809C-48E3-B8AE-30658298088B}" destId="{448CEADB-03B1-4C58-B18E-24C8E4FFA10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5C621-140C-48BB-9833-68CF98232FB5}">
      <dsp:nvSpPr>
        <dsp:cNvPr id="0" name=""/>
        <dsp:cNvSpPr/>
      </dsp:nvSpPr>
      <dsp:spPr>
        <a:xfrm>
          <a:off x="4382" y="0"/>
          <a:ext cx="1890924" cy="14287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D86D7-9253-4425-AE7B-8996522EE1AC}">
      <dsp:nvSpPr>
        <dsp:cNvPr id="0" name=""/>
        <dsp:cNvSpPr/>
      </dsp:nvSpPr>
      <dsp:spPr>
        <a:xfrm>
          <a:off x="161671" y="857250"/>
          <a:ext cx="2191997" cy="142874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Pt</a:t>
          </a:r>
          <a:r>
            <a:rPr lang="en-US" sz="1700" b="1" kern="1200" dirty="0" smtClean="0"/>
            <a:t> enrolled within 12 hrs symptom onset (usually in ED)</a:t>
          </a:r>
          <a:endParaRPr lang="en-US" sz="1700" b="1" kern="1200" dirty="0"/>
        </a:p>
      </dsp:txBody>
      <dsp:txXfrm>
        <a:off x="203518" y="899097"/>
        <a:ext cx="2108303" cy="1345055"/>
      </dsp:txXfrm>
    </dsp:sp>
    <dsp:sp modelId="{6CAD3593-E019-413C-8A44-D5ECC636D8DF}">
      <dsp:nvSpPr>
        <dsp:cNvPr id="0" name=""/>
        <dsp:cNvSpPr/>
      </dsp:nvSpPr>
      <dsp:spPr>
        <a:xfrm>
          <a:off x="2312228" y="487193"/>
          <a:ext cx="416921" cy="454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12228" y="578065"/>
        <a:ext cx="291845" cy="272618"/>
      </dsp:txXfrm>
    </dsp:sp>
    <dsp:sp modelId="{FC9EA84C-1254-45F7-93AB-7BF611003566}">
      <dsp:nvSpPr>
        <dsp:cNvPr id="0" name=""/>
        <dsp:cNvSpPr/>
      </dsp:nvSpPr>
      <dsp:spPr>
        <a:xfrm>
          <a:off x="3086511" y="0"/>
          <a:ext cx="1890924" cy="1428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7B182-D2DB-4D73-8158-A7024E9D0893}">
      <dsp:nvSpPr>
        <dsp:cNvPr id="0" name=""/>
        <dsp:cNvSpPr/>
      </dsp:nvSpPr>
      <dsp:spPr>
        <a:xfrm>
          <a:off x="3263853" y="857250"/>
          <a:ext cx="2151891" cy="142875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Study team randomizes, contacts pharmacy &amp; places orders for study treatment</a:t>
          </a:r>
          <a:endParaRPr lang="en-US" sz="1700" b="1" kern="1200" dirty="0"/>
        </a:p>
      </dsp:txBody>
      <dsp:txXfrm>
        <a:off x="3305700" y="899097"/>
        <a:ext cx="2068197" cy="1345056"/>
      </dsp:txXfrm>
    </dsp:sp>
    <dsp:sp modelId="{9698B15D-BB12-4D49-BC48-CEC8DB583180}">
      <dsp:nvSpPr>
        <dsp:cNvPr id="0" name=""/>
        <dsp:cNvSpPr/>
      </dsp:nvSpPr>
      <dsp:spPr>
        <a:xfrm>
          <a:off x="5387339" y="487193"/>
          <a:ext cx="409902" cy="454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87339" y="578065"/>
        <a:ext cx="286931" cy="272618"/>
      </dsp:txXfrm>
    </dsp:sp>
    <dsp:sp modelId="{17BD6776-A1D3-44E3-B700-89468DBD0918}">
      <dsp:nvSpPr>
        <dsp:cNvPr id="0" name=""/>
        <dsp:cNvSpPr/>
      </dsp:nvSpPr>
      <dsp:spPr>
        <a:xfrm>
          <a:off x="6148587" y="0"/>
          <a:ext cx="1890924" cy="1428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CEADB-03B1-4C58-B18E-24C8E4FFA10B}">
      <dsp:nvSpPr>
        <dsp:cNvPr id="0" name=""/>
        <dsp:cNvSpPr/>
      </dsp:nvSpPr>
      <dsp:spPr>
        <a:xfrm>
          <a:off x="6311832" y="857250"/>
          <a:ext cx="2180084" cy="142875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Pt</a:t>
          </a:r>
          <a:r>
            <a:rPr lang="en-US" sz="1700" b="1" kern="1200" dirty="0" smtClean="0"/>
            <a:t> transferred from ED to unit, study laptop set up, glucose checks &amp; drip started</a:t>
          </a:r>
          <a:endParaRPr lang="en-US" sz="1700" b="1" kern="1200" dirty="0"/>
        </a:p>
      </dsp:txBody>
      <dsp:txXfrm>
        <a:off x="6353679" y="899097"/>
        <a:ext cx="2096390" cy="1345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5C621-140C-48BB-9833-68CF98232FB5}">
      <dsp:nvSpPr>
        <dsp:cNvPr id="0" name=""/>
        <dsp:cNvSpPr/>
      </dsp:nvSpPr>
      <dsp:spPr>
        <a:xfrm>
          <a:off x="2762" y="0"/>
          <a:ext cx="1909256" cy="14098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D86D7-9253-4425-AE7B-8996522EE1AC}">
      <dsp:nvSpPr>
        <dsp:cNvPr id="0" name=""/>
        <dsp:cNvSpPr/>
      </dsp:nvSpPr>
      <dsp:spPr>
        <a:xfrm>
          <a:off x="139733" y="845939"/>
          <a:ext cx="2226116" cy="140989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SQ</a:t>
          </a:r>
          <a:r>
            <a:rPr lang="en-US" sz="1600" b="1" kern="1200" baseline="0" dirty="0" smtClean="0"/>
            <a:t> study treatment (sliding scale or meal insulin) started, drip continues &amp; hypoglycemia managed</a:t>
          </a:r>
          <a:endParaRPr lang="en-US" sz="1600" b="1" kern="1200" dirty="0"/>
        </a:p>
      </dsp:txBody>
      <dsp:txXfrm>
        <a:off x="181028" y="887234"/>
        <a:ext cx="2143526" cy="1327308"/>
      </dsp:txXfrm>
    </dsp:sp>
    <dsp:sp modelId="{6CAD3593-E019-413C-8A44-D5ECC636D8DF}">
      <dsp:nvSpPr>
        <dsp:cNvPr id="0" name=""/>
        <dsp:cNvSpPr/>
      </dsp:nvSpPr>
      <dsp:spPr>
        <a:xfrm>
          <a:off x="2290388" y="475565"/>
          <a:ext cx="378369" cy="458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90388" y="567318"/>
        <a:ext cx="264858" cy="275261"/>
      </dsp:txXfrm>
    </dsp:sp>
    <dsp:sp modelId="{FC9EA84C-1254-45F7-93AB-7BF611003566}">
      <dsp:nvSpPr>
        <dsp:cNvPr id="0" name=""/>
        <dsp:cNvSpPr/>
      </dsp:nvSpPr>
      <dsp:spPr>
        <a:xfrm>
          <a:off x="2993075" y="0"/>
          <a:ext cx="1909275" cy="14098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7B182-D2DB-4D73-8158-A7024E9D0893}">
      <dsp:nvSpPr>
        <dsp:cNvPr id="0" name=""/>
        <dsp:cNvSpPr/>
      </dsp:nvSpPr>
      <dsp:spPr>
        <a:xfrm>
          <a:off x="3091690" y="845939"/>
          <a:ext cx="2197000" cy="140989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Nurse completes daily care log &amp; hypoglycemia symptomatic questionnaire as needed</a:t>
          </a:r>
          <a:endParaRPr lang="en-US" sz="1600" b="1" kern="1200" dirty="0"/>
        </a:p>
      </dsp:txBody>
      <dsp:txXfrm>
        <a:off x="3132985" y="887234"/>
        <a:ext cx="2114410" cy="1327308"/>
      </dsp:txXfrm>
    </dsp:sp>
    <dsp:sp modelId="{9698B15D-BB12-4D49-BC48-CEC8DB583180}">
      <dsp:nvSpPr>
        <dsp:cNvPr id="0" name=""/>
        <dsp:cNvSpPr/>
      </dsp:nvSpPr>
      <dsp:spPr>
        <a:xfrm>
          <a:off x="5252525" y="475565"/>
          <a:ext cx="427171" cy="458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252525" y="567318"/>
        <a:ext cx="299020" cy="275261"/>
      </dsp:txXfrm>
    </dsp:sp>
    <dsp:sp modelId="{17BD6776-A1D3-44E3-B700-89468DBD0918}">
      <dsp:nvSpPr>
        <dsp:cNvPr id="0" name=""/>
        <dsp:cNvSpPr/>
      </dsp:nvSpPr>
      <dsp:spPr>
        <a:xfrm>
          <a:off x="6122841" y="0"/>
          <a:ext cx="1909256" cy="14098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CEADB-03B1-4C58-B18E-24C8E4FFA10B}">
      <dsp:nvSpPr>
        <dsp:cNvPr id="0" name=""/>
        <dsp:cNvSpPr/>
      </dsp:nvSpPr>
      <dsp:spPr>
        <a:xfrm>
          <a:off x="6330837" y="845939"/>
          <a:ext cx="2042217" cy="140989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Study team checks in w/ nursing team at shift change &amp; q24 hrs until discontinuation of treatment</a:t>
          </a:r>
          <a:endParaRPr lang="en-US" sz="1600" b="1" kern="1200" dirty="0"/>
        </a:p>
      </dsp:txBody>
      <dsp:txXfrm>
        <a:off x="6372132" y="887234"/>
        <a:ext cx="1959627" cy="1327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04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l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780" y="0"/>
            <a:ext cx="297104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8247"/>
            <a:ext cx="2971045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l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780" y="8828247"/>
            <a:ext cx="2971045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2731">
              <a:defRPr sz="1200"/>
            </a:lvl1pPr>
          </a:lstStyle>
          <a:p>
            <a:pPr>
              <a:defRPr/>
            </a:pPr>
            <a:fld id="{32206961-2BF8-4ECF-848B-F2FE86A33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4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04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l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2229" y="0"/>
            <a:ext cx="297104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7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04" y="4414917"/>
            <a:ext cx="5482618" cy="418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6659"/>
            <a:ext cx="297104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l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7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2229" y="8826659"/>
            <a:ext cx="297104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2731">
              <a:defRPr sz="1200"/>
            </a:lvl1pPr>
          </a:lstStyle>
          <a:p>
            <a:pPr>
              <a:defRPr/>
            </a:pPr>
            <a:fld id="{C17B0419-90F1-45BF-8689-0447FCF0D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6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04F43-7384-4238-A4A3-D1853A5C97E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C10D-8D5A-46B4-B096-CF73604935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C10D-8D5A-46B4-B096-CF73604935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5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B0419-90F1-45BF-8689-0447FCF0DFB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9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B87E7-8580-4611-863F-8A50FD419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7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96D1-C036-4961-911D-8FEB4A95EE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290AD-771E-44E6-8D57-FD84729768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624D-01E1-4A74-BF46-F9E688595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9E7BC-E4DA-4723-A209-5593E8CAFD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294DE-47EA-4FE6-BDE1-A8346AB813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8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52B3F-557C-49E2-87CA-7A60A06BC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2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62585-9E34-4647-960F-49CD27E467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7B33E-DB18-401E-82C0-E60342EA4F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01722-84E9-4B91-84D0-750917CE9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3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204E5-E697-448C-A93C-1711C1C0EE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EC782-831D-4161-919E-0AE570E792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ABF198-A268-4928-AA90-3D0172CB7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981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Introducing The SHINE Trial</a:t>
            </a:r>
            <a:br>
              <a:rPr lang="en-US" b="1" dirty="0" smtClean="0"/>
            </a:br>
            <a:r>
              <a:rPr lang="en-US" b="1" dirty="0" smtClean="0"/>
              <a:t>(Stroke Hyperglycemia Insulin Network Effort)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838200"/>
          </a:xfrm>
        </p:spPr>
        <p:txBody>
          <a:bodyPr/>
          <a:lstStyle/>
          <a:p>
            <a:r>
              <a:rPr lang="en-US" dirty="0" smtClean="0"/>
              <a:t>An Overview for Clinical Nurses</a:t>
            </a:r>
            <a:endParaRPr lang="en-US" dirty="0"/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2514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NIH-NINDS U01 NSO69498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group protocol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Control group </a:t>
            </a:r>
            <a:r>
              <a:rPr lang="en-US" dirty="0"/>
              <a:t>o</a:t>
            </a:r>
            <a:r>
              <a:rPr lang="en-US" dirty="0" smtClean="0"/>
              <a:t>verview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915400" cy="5486400"/>
          </a:xfrm>
        </p:spPr>
        <p:txBody>
          <a:bodyPr>
            <a:normAutofit/>
          </a:bodyPr>
          <a:lstStyle/>
          <a:p>
            <a:pPr marL="514350" indent="-457200" eaLnBrk="1" hangingPunct="1"/>
            <a:r>
              <a:rPr lang="en-US" sz="2800" b="1" dirty="0" smtClean="0"/>
              <a:t>Target glucose </a:t>
            </a:r>
            <a:r>
              <a:rPr lang="en-US" sz="2800" b="1" dirty="0"/>
              <a:t>&lt;</a:t>
            </a:r>
            <a:r>
              <a:rPr lang="en-US" sz="2800" b="1" dirty="0" smtClean="0"/>
              <a:t>180 mg/</a:t>
            </a:r>
            <a:r>
              <a:rPr lang="en-US" sz="2800" b="1" dirty="0" err="1" smtClean="0"/>
              <a:t>dL</a:t>
            </a:r>
            <a:endParaRPr lang="en-US" sz="2800" b="1" dirty="0" smtClean="0"/>
          </a:p>
          <a:p>
            <a:pPr marL="514350" indent="-457200"/>
            <a:r>
              <a:rPr lang="en-US" sz="2800" dirty="0"/>
              <a:t>Q1 </a:t>
            </a:r>
            <a:r>
              <a:rPr lang="en-US" sz="2800" dirty="0" err="1"/>
              <a:t>hr</a:t>
            </a:r>
            <a:r>
              <a:rPr lang="en-US" sz="2800" dirty="0"/>
              <a:t> glucose checks for 1st 4 </a:t>
            </a:r>
            <a:r>
              <a:rPr lang="en-US" sz="2800" dirty="0" err="1" smtClean="0"/>
              <a:t>hrs</a:t>
            </a:r>
            <a:endParaRPr lang="en-US" sz="2800" dirty="0" smtClean="0"/>
          </a:p>
          <a:p>
            <a:pPr marL="514350" indent="-457200"/>
            <a:r>
              <a:rPr lang="en-US" sz="2800" dirty="0" smtClean="0"/>
              <a:t>Q3 hr glucose checks per sliding scale schedule at 03:00, 06:00, 09:00, 12:00, 15:00, 18:00, 21:00 and 24:00</a:t>
            </a:r>
          </a:p>
          <a:p>
            <a:pPr marL="514350" indent="-457200"/>
            <a:r>
              <a:rPr lang="en-US" sz="2800" dirty="0" smtClean="0"/>
              <a:t>Sliding scale insulin if indicated </a:t>
            </a:r>
            <a:r>
              <a:rPr lang="en-US" sz="2800" b="1" dirty="0" smtClean="0"/>
              <a:t>ONLY</a:t>
            </a:r>
            <a:r>
              <a:rPr lang="en-US" sz="2800" dirty="0" smtClean="0"/>
              <a:t> at </a:t>
            </a:r>
            <a:r>
              <a:rPr lang="en-US" sz="2800" b="1" dirty="0" smtClean="0"/>
              <a:t>06:00</a:t>
            </a:r>
            <a:r>
              <a:rPr lang="en-US" sz="2800" dirty="0" smtClean="0"/>
              <a:t>, </a:t>
            </a:r>
            <a:r>
              <a:rPr lang="en-US" sz="2800" b="1" dirty="0" smtClean="0"/>
              <a:t>12:00, 18:00 and 24:00 </a:t>
            </a:r>
            <a:r>
              <a:rPr lang="en-US" sz="2800" dirty="0" smtClean="0"/>
              <a:t>(avoid stacking)</a:t>
            </a:r>
          </a:p>
          <a:p>
            <a:pPr marL="514350" indent="-457200"/>
            <a:r>
              <a:rPr lang="en-US" sz="2800" dirty="0" smtClean="0"/>
              <a:t>IV saline drip (to maintain blind)</a:t>
            </a:r>
          </a:p>
          <a:p>
            <a:pPr marL="514350" indent="-457200"/>
            <a:r>
              <a:rPr lang="en-US" sz="2800" dirty="0" smtClean="0"/>
              <a:t>Basal </a:t>
            </a:r>
            <a:r>
              <a:rPr lang="en-US" sz="2800" dirty="0"/>
              <a:t>insulin </a:t>
            </a:r>
            <a:r>
              <a:rPr lang="en-US" sz="2800" dirty="0" smtClean="0"/>
              <a:t>(in consultation with study team &amp; only </a:t>
            </a:r>
            <a:r>
              <a:rPr lang="en-US" sz="2800" dirty="0"/>
              <a:t>at 48 </a:t>
            </a:r>
            <a:r>
              <a:rPr lang="en-US" sz="2800" dirty="0" err="1"/>
              <a:t>hrs</a:t>
            </a:r>
            <a:r>
              <a:rPr lang="en-US" sz="2800" dirty="0"/>
              <a:t> if </a:t>
            </a:r>
            <a:r>
              <a:rPr lang="en-US" sz="2800" dirty="0" err="1" smtClean="0"/>
              <a:t>pt</a:t>
            </a:r>
            <a:r>
              <a:rPr lang="en-US" sz="2800" dirty="0" smtClean="0"/>
              <a:t> requires more aggressive glucose control)</a:t>
            </a:r>
            <a:endParaRPr lang="en-US" sz="2800" dirty="0"/>
          </a:p>
          <a:p>
            <a:pPr marL="514350" indent="-457200" eaLnBrk="1" hangingPunct="1"/>
            <a:r>
              <a:rPr lang="en-US" sz="2800" dirty="0" smtClean="0"/>
              <a:t>Study laptops display static protocol &amp; used to record study glucose management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SHINE trial </a:t>
            </a:r>
            <a:r>
              <a:rPr lang="en-US" dirty="0"/>
              <a:t>p</a:t>
            </a:r>
            <a:r>
              <a:rPr lang="en-US" dirty="0" smtClean="0"/>
              <a:t>ortal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3365"/>
            <a:ext cx="7268494" cy="463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 rot="2420437">
            <a:off x="2768064" y="4755434"/>
            <a:ext cx="16764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0"/>
            <a:ext cx="172783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Control Treatment Screen</a:t>
            </a:r>
          </a:p>
        </p:txBody>
      </p:sp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1092200"/>
            <a:ext cx="8723312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905000" y="2362200"/>
            <a:ext cx="1524000" cy="251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68688" y="2362200"/>
            <a:ext cx="1524000" cy="22860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2362200" y="1447800"/>
            <a:ext cx="571500" cy="990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1613" y="2362200"/>
            <a:ext cx="1703387" cy="251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886200" y="1447800"/>
            <a:ext cx="571500" cy="990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57200" y="1447800"/>
            <a:ext cx="533400" cy="990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93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treatment screen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62918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9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treatment screen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39000" cy="464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Control group – Levels of sliding scale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077200" cy="49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200" y="5655355"/>
            <a:ext cx="7162800" cy="1050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smtClean="0">
                <a:effectLst/>
                <a:latin typeface="Arial"/>
                <a:ea typeface="Times New Roman"/>
                <a:cs typeface="Times New Roman"/>
              </a:rPr>
              <a:t>All </a:t>
            </a:r>
            <a:r>
              <a:rPr lang="en-US" sz="1500" dirty="0">
                <a:effectLst/>
                <a:latin typeface="Arial"/>
                <a:ea typeface="Times New Roman"/>
                <a:cs typeface="Times New Roman"/>
              </a:rPr>
              <a:t>patients will begin at Level 1 at the start of the study treatment period (time of randomization).  At 24 and 48 hours, </a:t>
            </a:r>
            <a:r>
              <a:rPr lang="en-US" sz="1500" dirty="0" smtClean="0">
                <a:effectLst/>
                <a:latin typeface="Arial"/>
                <a:ea typeface="Times New Roman"/>
                <a:cs typeface="Times New Roman"/>
              </a:rPr>
              <a:t>the </a:t>
            </a:r>
            <a:r>
              <a:rPr lang="en-US" sz="1500" dirty="0">
                <a:effectLst/>
                <a:latin typeface="Arial"/>
                <a:ea typeface="Times New Roman"/>
                <a:cs typeface="Times New Roman"/>
              </a:rPr>
              <a:t>previous two glucose checks and episodes of hypoglycemia during the previous 24 hours will be reviewed </a:t>
            </a:r>
            <a:r>
              <a:rPr lang="en-US" sz="1500" dirty="0" smtClean="0">
                <a:effectLst/>
                <a:latin typeface="Arial"/>
                <a:ea typeface="Times New Roman"/>
                <a:cs typeface="Times New Roman"/>
              </a:rPr>
              <a:t>with </a:t>
            </a:r>
            <a:r>
              <a:rPr lang="en-US" sz="1500" dirty="0">
                <a:effectLst/>
                <a:latin typeface="Arial"/>
                <a:ea typeface="Times New Roman"/>
                <a:cs typeface="Times New Roman"/>
              </a:rPr>
              <a:t>the study team to determine </a:t>
            </a:r>
            <a:r>
              <a:rPr lang="en-US" sz="1500" dirty="0" smtClean="0">
                <a:effectLst/>
                <a:latin typeface="Arial"/>
                <a:ea typeface="Times New Roman"/>
                <a:cs typeface="Times New Roman"/>
              </a:rPr>
              <a:t>the level for the next 24 hour period.  </a:t>
            </a:r>
            <a:endParaRPr lang="en-US" sz="15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83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038600" y="5181600"/>
            <a:ext cx="3657600" cy="0"/>
          </a:xfrm>
          <a:prstGeom prst="line">
            <a:avLst/>
          </a:prstGeom>
          <a:ln w="25400">
            <a:solidFill>
              <a:srgbClr val="F8B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Control </a:t>
            </a:r>
            <a:r>
              <a:rPr lang="en-US" dirty="0" smtClean="0">
                <a:cs typeface="Times New Roman" pitchFamily="18" charset="0"/>
              </a:rPr>
              <a:t>group – Study treatment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653880" y="3276600"/>
            <a:ext cx="5490120" cy="0"/>
          </a:xfrm>
          <a:prstGeom prst="line">
            <a:avLst/>
          </a:prstGeom>
          <a:ln w="34925">
            <a:solidFill>
              <a:srgbClr val="EAA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www.medhelp.org/drug_images/LLY82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80" y="3401511"/>
            <a:ext cx="1680120" cy="17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medhelp.org/drug_images/A1833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01512"/>
            <a:ext cx="1638832" cy="17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38233"/>
              </p:ext>
            </p:extLst>
          </p:nvPr>
        </p:nvGraphicFramePr>
        <p:xfrm>
          <a:off x="228600" y="1039464"/>
          <a:ext cx="4038600" cy="564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971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Control</a:t>
                      </a:r>
                      <a:r>
                        <a:rPr lang="en-US" sz="2400" baseline="0" dirty="0" smtClean="0"/>
                        <a:t> Group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40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IV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infusion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Normal saline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Rate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er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sliding scale (continuous and adjusted at EACH glucose check)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7AC47"/>
                    </a:solidFill>
                  </a:tcPr>
                </a:tc>
              </a:tr>
              <a:tr h="3410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Subcutaneous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injections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regular insulin </a:t>
                      </a:r>
                    </a:p>
                    <a:p>
                      <a:pPr algn="ctr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</a:t>
                      </a:r>
                      <a:r>
                        <a:rPr lang="en-US" sz="20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sliding</a:t>
                      </a:r>
                      <a:r>
                        <a:rPr lang="en-US" sz="20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scale (@ 06:00, 12:00, 18:00 &amp; 24:00)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AND </a:t>
                      </a:r>
                    </a:p>
                    <a:p>
                      <a:pPr algn="ctr"/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Basal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insulin (Level 3 only)</a:t>
                      </a:r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40% of insulin requirement during previous 24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hrs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(@ ~48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hrs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8B65E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6" descr="http://www.drugs-expert.com/wp-content/uploads/2010/05/Lant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01342"/>
            <a:ext cx="1830394" cy="14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1066800"/>
            <a:ext cx="2844800" cy="213360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4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Control screens – Orange background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3231609" cy="169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799"/>
            <a:ext cx="2910742" cy="160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76" y="4264698"/>
            <a:ext cx="1789847" cy="114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3" y="3526068"/>
            <a:ext cx="6129016" cy="26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ft Arrow 11"/>
          <p:cNvSpPr/>
          <p:nvPr/>
        </p:nvSpPr>
        <p:spPr>
          <a:xfrm rot="2570314">
            <a:off x="1086999" y="2492536"/>
            <a:ext cx="911390" cy="352861"/>
          </a:xfrm>
          <a:prstGeom prst="leftArrow">
            <a:avLst/>
          </a:prstGeom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04" y="1660879"/>
            <a:ext cx="2505028" cy="260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35" y="1660879"/>
            <a:ext cx="2429929" cy="249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2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Intervention group protocol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Hyperglycemia </a:t>
            </a:r>
            <a:r>
              <a:rPr lang="en-US" dirty="0"/>
              <a:t>during </a:t>
            </a:r>
            <a:r>
              <a:rPr lang="en-US" dirty="0" smtClean="0"/>
              <a:t>acute </a:t>
            </a:r>
            <a:r>
              <a:rPr lang="en-US" dirty="0"/>
              <a:t>stroke </a:t>
            </a:r>
            <a:r>
              <a:rPr lang="en-US" dirty="0" smtClean="0"/>
              <a:t>associated </a:t>
            </a:r>
            <a:r>
              <a:rPr lang="en-US" dirty="0"/>
              <a:t>with worse outcome (both morbidity and mortality</a:t>
            </a:r>
            <a:r>
              <a:rPr lang="en-US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US" dirty="0"/>
              <a:t>Hypoglycemia bad for ischemic </a:t>
            </a:r>
            <a:r>
              <a:rPr lang="en-US" dirty="0" smtClean="0"/>
              <a:t>brain</a:t>
            </a: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Glucose control in acute ischemic stroke patients </a:t>
            </a:r>
            <a:r>
              <a:rPr lang="en-US" dirty="0" smtClean="0"/>
              <a:t>shown </a:t>
            </a:r>
            <a:r>
              <a:rPr lang="en-US" dirty="0"/>
              <a:t>to be feasible and safe (GRASP trial and THIS trial)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Stroke community deals with hyperglycemic acute stroke patients every day without evidence on what is </a:t>
            </a:r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900" dirty="0" smtClean="0"/>
              <a:t>Background</a:t>
            </a:r>
            <a:endParaRPr lang="en-US" sz="2200" dirty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01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Intervention group - Overview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86800" cy="5029200"/>
          </a:xfrm>
        </p:spPr>
        <p:txBody>
          <a:bodyPr>
            <a:normAutofit lnSpcReduction="10000"/>
          </a:bodyPr>
          <a:lstStyle/>
          <a:p>
            <a:pPr marL="514350" indent="-457200" eaLnBrk="1" hangingPunct="1"/>
            <a:r>
              <a:rPr lang="en-US" b="1" dirty="0" smtClean="0"/>
              <a:t>Target 80-130 mg/</a:t>
            </a:r>
            <a:r>
              <a:rPr lang="en-US" b="1" dirty="0" err="1" smtClean="0"/>
              <a:t>dL</a:t>
            </a:r>
            <a:endParaRPr lang="en-US" b="1" dirty="0" smtClean="0"/>
          </a:p>
          <a:p>
            <a:pPr marL="514350" indent="-457200"/>
            <a:r>
              <a:rPr lang="en-US" dirty="0" smtClean="0"/>
              <a:t>Glucose </a:t>
            </a:r>
            <a:r>
              <a:rPr lang="en-US" dirty="0"/>
              <a:t>checks </a:t>
            </a:r>
            <a:r>
              <a:rPr lang="en-US" dirty="0" smtClean="0"/>
              <a:t>(~</a:t>
            </a:r>
            <a:r>
              <a:rPr lang="en-US" dirty="0"/>
              <a:t>q 1-2 </a:t>
            </a:r>
            <a:r>
              <a:rPr lang="en-US" dirty="0" err="1" smtClean="0"/>
              <a:t>hrs</a:t>
            </a:r>
            <a:r>
              <a:rPr lang="en-US" dirty="0" smtClean="0"/>
              <a:t>)and </a:t>
            </a:r>
            <a:r>
              <a:rPr lang="en-US" dirty="0"/>
              <a:t>IV insulin </a:t>
            </a:r>
            <a:r>
              <a:rPr lang="en-US" dirty="0" smtClean="0"/>
              <a:t>infusion adjustments </a:t>
            </a:r>
            <a:r>
              <a:rPr lang="en-US" dirty="0"/>
              <a:t>per </a:t>
            </a:r>
            <a:r>
              <a:rPr lang="en-US" dirty="0" smtClean="0"/>
              <a:t>recommendation of GlucoStabilizer </a:t>
            </a:r>
            <a:r>
              <a:rPr lang="en-US" dirty="0"/>
              <a:t>(computer decision support tool)</a:t>
            </a:r>
          </a:p>
          <a:p>
            <a:pPr marL="514350" indent="-457200" eaLnBrk="1" hangingPunct="1"/>
            <a:r>
              <a:rPr lang="en-US" dirty="0" smtClean="0"/>
              <a:t>Count down clock and visual and auditory alerts at time of glucose level due </a:t>
            </a:r>
          </a:p>
          <a:p>
            <a:pPr marL="514350" indent="-457200" eaLnBrk="1" hangingPunct="1"/>
            <a:r>
              <a:rPr lang="en-US" dirty="0" smtClean="0"/>
              <a:t>Subcutaneous meal insulin for PO </a:t>
            </a:r>
            <a:r>
              <a:rPr lang="en-US" dirty="0" err="1" smtClean="0"/>
              <a:t>pts</a:t>
            </a:r>
            <a:endParaRPr lang="en-US" dirty="0"/>
          </a:p>
          <a:p>
            <a:pPr marL="514350" indent="-457200" eaLnBrk="1" hangingPunct="1"/>
            <a:r>
              <a:rPr lang="en-US" dirty="0" smtClean="0"/>
              <a:t>SQ saline for NPO or continuous tube feeds to maintain blind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3352800" y="5105400"/>
            <a:ext cx="55626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www.mountainside-medical.com/product_images/t/482/bacteriostatic_sodium_chloride_abbott___10029_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534541" cy="153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Study treatment - Intervention group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34618" y="3429000"/>
            <a:ext cx="5556982" cy="0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02939"/>
              </p:ext>
            </p:extLst>
          </p:nvPr>
        </p:nvGraphicFramePr>
        <p:xfrm>
          <a:off x="228598" y="1143002"/>
          <a:ext cx="3962402" cy="525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2"/>
              </a:tblGrid>
              <a:tr h="580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Intervention</a:t>
                      </a:r>
                      <a:r>
                        <a:rPr lang="en-US" sz="2400" baseline="0" dirty="0" smtClean="0"/>
                        <a:t> Group</a:t>
                      </a:r>
                      <a:endParaRPr lang="en-US" sz="2400" dirty="0"/>
                    </a:p>
                  </a:txBody>
                  <a:tcPr/>
                </a:tc>
              </a:tr>
              <a:tr h="1629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IV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infusion</a:t>
                      </a:r>
                      <a:endParaRPr lang="en-US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Human regular insulin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(1:1)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Rate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p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er GlucoStabilizer (continuous)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00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Subcutaneous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injections</a:t>
                      </a:r>
                      <a:endParaRPr lang="en-US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Rapid acting analog insulin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(meal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insulin)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2"/>
                          </a:solidFill>
                        </a:rPr>
                        <a:t>Dose</a:t>
                      </a:r>
                      <a:r>
                        <a:rPr lang="pt-BR" sz="2000" baseline="0" dirty="0" smtClean="0">
                          <a:solidFill>
                            <a:schemeClr val="tx2"/>
                          </a:solidFill>
                        </a:rPr>
                        <a:t> p</a:t>
                      </a:r>
                      <a:r>
                        <a:rPr lang="pt-BR" sz="2000" dirty="0" smtClean="0">
                          <a:solidFill>
                            <a:schemeClr val="tx2"/>
                          </a:solidFill>
                        </a:rPr>
                        <a:t>er GlucoStabilizer @ ~06:00, 12:00 &amp; 18:00</a:t>
                      </a:r>
                      <a:endParaRPr lang="en-US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Normal saline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0.05 mL @ ~09:00 &amp; 21:00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1"/>
            <a:ext cx="260658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43400" y="3505198"/>
            <a:ext cx="4648200" cy="1517361"/>
            <a:chOff x="3101588" y="3429000"/>
            <a:chExt cx="5272960" cy="1593560"/>
          </a:xfrm>
        </p:grpSpPr>
        <p:pic>
          <p:nvPicPr>
            <p:cNvPr id="18" name="Picture 17" descr="http://t2.gstatic.com/images?q=tbn:ANd9GcRbkhsYwgm99fPyQEEJ_OiVjKMQ0vjOMFQl930j_LKMFem11Bsqz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88" y="3505199"/>
              <a:ext cx="1902237" cy="151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http://t1.gstatic.com/images?q=tbn:ANd9GcSg94quLaMi2MX0k3T3WQz2jEiuRDGbx1d1yrXFRj6oJ4sl8fJ_A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426" y="3429000"/>
              <a:ext cx="1193374" cy="1593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123" y="3515475"/>
              <a:ext cx="1803425" cy="143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7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SHINE Trial Portal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2450"/>
            <a:ext cx="7086600" cy="4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 rot="2420437">
            <a:off x="6120864" y="4755433"/>
            <a:ext cx="16764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72783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Intervention group - GlucoStabilizer entry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2777" b="9375"/>
          <a:stretch>
            <a:fillRect/>
          </a:stretch>
        </p:blipFill>
        <p:spPr bwMode="auto">
          <a:xfrm>
            <a:off x="377570" y="1143000"/>
            <a:ext cx="812421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 rot="2420437">
            <a:off x="1060079" y="2469435"/>
            <a:ext cx="16764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00" y="1752745"/>
            <a:ext cx="5984700" cy="28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2286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smtClean="0"/>
              <a:t>Intervention group - GlucoStabilizer entry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152400"/>
            <a:ext cx="8823325" cy="1243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/>
              <a:t>Intervention 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GlucoStabilizer insulin dosing</a:t>
            </a:r>
          </a:p>
        </p:txBody>
      </p:sp>
      <p:sp>
        <p:nvSpPr>
          <p:cNvPr id="15364" name="AutoShape 5" descr="image007"/>
          <p:cNvSpPr>
            <a:spLocks noChangeAspect="1" noChangeArrowheads="1"/>
          </p:cNvSpPr>
          <p:nvPr/>
        </p:nvSpPr>
        <p:spPr bwMode="auto">
          <a:xfrm>
            <a:off x="168275" y="46038"/>
            <a:ext cx="58007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AutoShape 7" descr="image008"/>
          <p:cNvSpPr>
            <a:spLocks noChangeAspect="1" noChangeArrowheads="1"/>
          </p:cNvSpPr>
          <p:nvPr/>
        </p:nvSpPr>
        <p:spPr bwMode="auto">
          <a:xfrm>
            <a:off x="2457450" y="1471613"/>
            <a:ext cx="42291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30521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6305490"/>
            <a:ext cx="5305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latin typeface="+mn-lt"/>
              </a:rPr>
              <a:t>Insulin dose = (BG – 60) * multiplier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Intervention group</a:t>
            </a:r>
            <a:br>
              <a:rPr lang="en-US" dirty="0" smtClean="0"/>
            </a:br>
            <a:r>
              <a:rPr lang="en-US" sz="4000" dirty="0" smtClean="0"/>
              <a:t>Entering</a:t>
            </a:r>
            <a:r>
              <a:rPr lang="en-US" dirty="0" smtClean="0"/>
              <a:t> </a:t>
            </a:r>
            <a:r>
              <a:rPr lang="en-US" sz="4000" dirty="0" smtClean="0"/>
              <a:t>Meals in GlucoStabilizer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029200" cy="406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71535"/>
            <a:ext cx="38576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Arrow 8"/>
          <p:cNvSpPr>
            <a:spLocks/>
          </p:cNvSpPr>
          <p:nvPr/>
        </p:nvSpPr>
        <p:spPr>
          <a:xfrm rot="2281336">
            <a:off x="1978843" y="2511816"/>
            <a:ext cx="619125" cy="205668"/>
          </a:xfrm>
          <a:prstGeom prst="leftArrow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50706" y="1804987"/>
            <a:ext cx="34241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all or nearly all</a:t>
            </a:r>
            <a:r>
              <a:rPr lang="en-US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 enter 60 grams</a:t>
            </a:r>
          </a:p>
          <a:p>
            <a:pPr marL="0" lvl="1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none or nearly none NO entry and NO meal insulin</a:t>
            </a:r>
          </a:p>
          <a:p>
            <a:pPr marL="0" lvl="1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Partial or in between </a:t>
            </a:r>
            <a:r>
              <a:rPr lang="en-US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 enter 30 grams</a:t>
            </a:r>
          </a:p>
        </p:txBody>
      </p:sp>
    </p:spTree>
    <p:extLst>
      <p:ext uri="{BB962C8B-B14F-4D97-AF65-F5344CB8AC3E}">
        <p14:creationId xmlns:p14="http://schemas.microsoft.com/office/powerpoint/2010/main" val="12608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cs typeface="Times New Roman" pitchFamily="18" charset="0"/>
              </a:rPr>
              <a:t>Intervention screens – Blue background</a:t>
            </a:r>
            <a:endParaRPr lang="en-US" sz="4200" dirty="0"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32" y="1072520"/>
            <a:ext cx="3920827" cy="205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14238"/>
            <a:ext cx="2102659" cy="119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27" y="1690687"/>
            <a:ext cx="2752344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8891"/>
            <a:ext cx="2537013" cy="124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98513"/>
            <a:ext cx="2770151" cy="255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 Arrow 10"/>
          <p:cNvSpPr/>
          <p:nvPr/>
        </p:nvSpPr>
        <p:spPr>
          <a:xfrm rot="2570314">
            <a:off x="7431005" y="2777383"/>
            <a:ext cx="911390" cy="352861"/>
          </a:xfrm>
          <a:prstGeom prst="leftArrow">
            <a:avLst/>
          </a:prstGeom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97856"/>
            <a:ext cx="4648200" cy="27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9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pPr algn="l"/>
            <a:r>
              <a:rPr lang="en-US" dirty="0" smtClean="0">
                <a:cs typeface="Times New Roman" pitchFamily="18" charset="0"/>
              </a:rPr>
              <a:t>D50 for Hypoglycemia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391400" cy="5410200"/>
          </a:xfrm>
        </p:spPr>
        <p:txBody>
          <a:bodyPr>
            <a:normAutofit fontScale="92500" lnSpcReduction="20000"/>
          </a:bodyPr>
          <a:lstStyle/>
          <a:p>
            <a:pPr marL="342900" lvl="5" indent="-342900"/>
            <a:r>
              <a:rPr lang="en-US" sz="3200" dirty="0" smtClean="0">
                <a:cs typeface="Times New Roman" pitchFamily="18" charset="0"/>
              </a:rPr>
              <a:t>SHINE hypoglycemia prevention and management protocol </a:t>
            </a:r>
            <a:r>
              <a:rPr lang="en-US" sz="3200" dirty="0" smtClean="0">
                <a:solidFill>
                  <a:srgbClr val="9A180E"/>
                </a:solidFill>
                <a:cs typeface="Times New Roman" pitchFamily="18" charset="0"/>
              </a:rPr>
              <a:t>initiated when glucose &lt;80mg/</a:t>
            </a:r>
            <a:r>
              <a:rPr lang="en-US" sz="3200" dirty="0" err="1" smtClean="0">
                <a:solidFill>
                  <a:srgbClr val="9A180E"/>
                </a:solidFill>
                <a:cs typeface="Times New Roman" pitchFamily="18" charset="0"/>
              </a:rPr>
              <a:t>dL</a:t>
            </a:r>
            <a:endParaRPr lang="en-US" sz="3200" dirty="0" smtClean="0">
              <a:solidFill>
                <a:srgbClr val="9A180E"/>
              </a:solidFill>
              <a:cs typeface="Times New Roman" pitchFamily="18" charset="0"/>
            </a:endParaRPr>
          </a:p>
          <a:p>
            <a:pPr marL="342900" lvl="5" indent="-342900"/>
            <a:r>
              <a:rPr lang="en-US" sz="3200" dirty="0" smtClean="0">
                <a:cs typeface="Times New Roman" pitchFamily="18" charset="0"/>
              </a:rPr>
              <a:t>D50 stored to </a:t>
            </a:r>
            <a:r>
              <a:rPr lang="en-US" sz="3200" dirty="0">
                <a:cs typeface="Times New Roman" pitchFamily="18" charset="0"/>
              </a:rPr>
              <a:t>allow immediate </a:t>
            </a:r>
            <a:r>
              <a:rPr lang="en-US" sz="3200" dirty="0" smtClean="0">
                <a:cs typeface="Times New Roman" pitchFamily="18" charset="0"/>
              </a:rPr>
              <a:t>availability</a:t>
            </a:r>
          </a:p>
          <a:p>
            <a:pPr marL="342900" lvl="5" indent="-342900"/>
            <a:r>
              <a:rPr lang="en-US" sz="3200" dirty="0" smtClean="0">
                <a:cs typeface="Times New Roman" pitchFamily="18" charset="0"/>
              </a:rPr>
              <a:t>Glucose </a:t>
            </a:r>
            <a:r>
              <a:rPr lang="en-US" sz="3200" dirty="0">
                <a:cs typeface="Times New Roman" pitchFamily="18" charset="0"/>
              </a:rPr>
              <a:t>&lt;</a:t>
            </a:r>
            <a:r>
              <a:rPr lang="en-US" sz="3200" dirty="0" smtClean="0">
                <a:cs typeface="Times New Roman" pitchFamily="18" charset="0"/>
              </a:rPr>
              <a:t>80mg/</a:t>
            </a:r>
            <a:r>
              <a:rPr lang="en-US" sz="3200" dirty="0" err="1" smtClean="0">
                <a:cs typeface="Times New Roman" pitchFamily="18" charset="0"/>
              </a:rPr>
              <a:t>dL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  <a:sym typeface="Wingdings" pitchFamily="2" charset="2"/>
              </a:rPr>
              <a:t></a:t>
            </a:r>
            <a:endParaRPr lang="en-US" sz="3200" dirty="0" smtClean="0">
              <a:cs typeface="Times New Roman" pitchFamily="18" charset="0"/>
            </a:endParaRPr>
          </a:p>
          <a:p>
            <a:pPr marL="800100" lvl="6" indent="-342900"/>
            <a:r>
              <a:rPr lang="en-US" sz="3200" dirty="0">
                <a:cs typeface="Times New Roman" pitchFamily="18" charset="0"/>
              </a:rPr>
              <a:t>C</a:t>
            </a:r>
            <a:r>
              <a:rPr lang="en-US" sz="3200" dirty="0" smtClean="0">
                <a:cs typeface="Times New Roman" pitchFamily="18" charset="0"/>
              </a:rPr>
              <a:t>ontrol group – Give 25 </a:t>
            </a:r>
            <a:r>
              <a:rPr lang="en-US" sz="3200" dirty="0">
                <a:cs typeface="Times New Roman" pitchFamily="18" charset="0"/>
              </a:rPr>
              <a:t>ml (1/2 amp</a:t>
            </a:r>
            <a:r>
              <a:rPr lang="en-US" sz="3200" dirty="0" smtClean="0">
                <a:cs typeface="Times New Roman" pitchFamily="18" charset="0"/>
              </a:rPr>
              <a:t>), recheck glucose q15min and repeat until glucose ≥ 80mg/</a:t>
            </a:r>
            <a:r>
              <a:rPr lang="en-US" sz="3200" dirty="0" err="1" smtClean="0">
                <a:cs typeface="Times New Roman" pitchFamily="18" charset="0"/>
              </a:rPr>
              <a:t>dL</a:t>
            </a:r>
            <a:endParaRPr lang="en-US" sz="3200" dirty="0" smtClean="0">
              <a:cs typeface="Times New Roman" pitchFamily="18" charset="0"/>
            </a:endParaRPr>
          </a:p>
          <a:p>
            <a:pPr marL="800100" lvl="6" indent="-342900"/>
            <a:r>
              <a:rPr lang="en-US" sz="3200" dirty="0">
                <a:cs typeface="Times New Roman" pitchFamily="18" charset="0"/>
              </a:rPr>
              <a:t>Intervention group - </a:t>
            </a:r>
            <a:r>
              <a:rPr lang="en-US" sz="3200" dirty="0" smtClean="0">
                <a:cs typeface="Times New Roman" pitchFamily="18" charset="0"/>
              </a:rPr>
              <a:t>individualized dose and timing of glucose checks per GlucoStabilizer </a:t>
            </a:r>
          </a:p>
          <a:p>
            <a:pPr marL="342900" lvl="5" indent="-342900"/>
            <a:r>
              <a:rPr lang="en-US" sz="3200" dirty="0" smtClean="0">
                <a:cs typeface="Times New Roman" pitchFamily="18" charset="0"/>
              </a:rPr>
              <a:t>Additional steps for glucose &lt;70mg/</a:t>
            </a:r>
            <a:r>
              <a:rPr lang="en-US" sz="3200" dirty="0" err="1" smtClean="0">
                <a:cs typeface="Times New Roman" pitchFamily="18" charset="0"/>
              </a:rPr>
              <a:t>dL</a:t>
            </a:r>
            <a:endParaRPr lang="en-US" sz="3200" dirty="0" smtClean="0">
              <a:cs typeface="Times New Roman" pitchFamily="18" charset="0"/>
            </a:endParaRPr>
          </a:p>
        </p:txBody>
      </p:sp>
      <p:pic>
        <p:nvPicPr>
          <p:cNvPr id="2050" name="Picture 2" descr="http://3-ecom-.mcguffmedical.com/Images/Images550/000622%20Dextrose%2050%20Percent%2025%20GramsVial%20SDV%2050mL%20Vial%20McGuffMedical.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6784"/>
            <a:ext cx="1600200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91" y="5151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Standard clinical charting</a:t>
            </a:r>
            <a:endParaRPr lang="en-US" sz="3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907971" cy="240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15" y="1752600"/>
            <a:ext cx="2528888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43000"/>
            <a:ext cx="4140200" cy="23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2514600" cy="25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905000"/>
            <a:ext cx="8003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+mn-lt"/>
              </a:rPr>
              <a:t>OR</a:t>
            </a:r>
            <a:endParaRPr lang="en-US" sz="3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4737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n-lt"/>
              </a:rPr>
              <a:t>AND</a:t>
            </a:r>
            <a:endParaRPr lang="en-US" sz="4000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Documenting study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900" dirty="0" smtClean="0"/>
              <a:t>Objective</a:t>
            </a:r>
            <a:endParaRPr lang="en-US" sz="2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7467600" cy="38100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2800" dirty="0" smtClean="0"/>
              <a:t>To </a:t>
            </a:r>
            <a:r>
              <a:rPr lang="en-US" sz="2800" dirty="0"/>
              <a:t>assess the efficacy and safety of glycemic control (80-130 mg/dL) using insulin infusion </a:t>
            </a:r>
            <a:r>
              <a:rPr lang="en-US" sz="2800" dirty="0" smtClean="0"/>
              <a:t>with decision support tool versus </a:t>
            </a:r>
            <a:r>
              <a:rPr lang="en-US" sz="2800" dirty="0"/>
              <a:t>standard control (&lt;180 mg/dL) using sliding scale and basal insulin in hyperglycemic acute ischemic stroke patients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4900" dirty="0" smtClean="0"/>
              <a:t>Maintaining the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IV infusion pumps - SHINE Study Drug</a:t>
            </a:r>
          </a:p>
          <a:p>
            <a:r>
              <a:rPr lang="en-US" sz="3600" dirty="0" smtClean="0"/>
              <a:t>Subcutaneous injections – drawn up outside of view of patient/family</a:t>
            </a:r>
          </a:p>
          <a:p>
            <a:r>
              <a:rPr lang="en-US" sz="3600" dirty="0" smtClean="0"/>
              <a:t>Study drug labeling</a:t>
            </a:r>
          </a:p>
          <a:p>
            <a:r>
              <a:rPr lang="en-US" sz="3600" dirty="0" smtClean="0"/>
              <a:t>Study laptops – placement in room &amp; ‘lock screen’ option</a:t>
            </a:r>
          </a:p>
          <a:p>
            <a:r>
              <a:rPr lang="en-US" sz="3600" dirty="0" smtClean="0"/>
              <a:t>Conversations with study patient/family</a:t>
            </a:r>
          </a:p>
        </p:txBody>
      </p:sp>
    </p:spTree>
    <p:extLst>
      <p:ext uri="{BB962C8B-B14F-4D97-AF65-F5344CB8AC3E}">
        <p14:creationId xmlns:p14="http://schemas.microsoft.com/office/powerpoint/2010/main" val="20443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Study considerations for nursing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Initiate treatment </a:t>
            </a:r>
            <a:r>
              <a:rPr lang="en-US" sz="3600" dirty="0"/>
              <a:t>– </a:t>
            </a:r>
            <a:r>
              <a:rPr lang="en-US" sz="3600" dirty="0" smtClean="0"/>
              <a:t>drip and subcutaneous injections</a:t>
            </a:r>
            <a:endParaRPr lang="en-US" sz="3600" dirty="0"/>
          </a:p>
          <a:p>
            <a:pPr lvl="0"/>
            <a:r>
              <a:rPr lang="en-US" sz="3600" dirty="0"/>
              <a:t>Glucose checks </a:t>
            </a:r>
            <a:r>
              <a:rPr lang="en-US" sz="3600" dirty="0" smtClean="0"/>
              <a:t>per </a:t>
            </a:r>
            <a:r>
              <a:rPr lang="en-US" sz="3600" dirty="0"/>
              <a:t>GlucoStabilizer or </a:t>
            </a:r>
            <a:r>
              <a:rPr lang="en-US" sz="3600" dirty="0" smtClean="0"/>
              <a:t>control sliding </a:t>
            </a:r>
            <a:r>
              <a:rPr lang="en-US" sz="3600" dirty="0"/>
              <a:t>scale </a:t>
            </a:r>
            <a:r>
              <a:rPr lang="en-US" sz="3600" dirty="0" smtClean="0"/>
              <a:t>schedule</a:t>
            </a:r>
            <a:endParaRPr lang="en-US" sz="3600" dirty="0"/>
          </a:p>
          <a:p>
            <a:pPr lvl="0"/>
            <a:r>
              <a:rPr lang="en-US" sz="3600" dirty="0" smtClean="0"/>
              <a:t>Review level </a:t>
            </a:r>
            <a:r>
              <a:rPr lang="en-US" sz="3600" dirty="0"/>
              <a:t>change in control group</a:t>
            </a:r>
          </a:p>
          <a:p>
            <a:pPr lvl="0"/>
            <a:r>
              <a:rPr lang="en-US" sz="3600" dirty="0" smtClean="0"/>
              <a:t>Meals </a:t>
            </a:r>
            <a:r>
              <a:rPr lang="en-US" sz="3600" dirty="0"/>
              <a:t>- C</a:t>
            </a:r>
            <a:r>
              <a:rPr lang="en-US" sz="3600" dirty="0" smtClean="0"/>
              <a:t>onsumption estimate </a:t>
            </a:r>
            <a:r>
              <a:rPr lang="en-US" sz="3600" dirty="0"/>
              <a:t>&amp; meal insulin dosing (intervention group only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Maintain blind for patient and family </a:t>
            </a:r>
          </a:p>
        </p:txBody>
      </p:sp>
    </p:spTree>
    <p:extLst>
      <p:ext uri="{BB962C8B-B14F-4D97-AF65-F5344CB8AC3E}">
        <p14:creationId xmlns:p14="http://schemas.microsoft.com/office/powerpoint/2010/main" val="40851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Study considerations for nursing, cont’d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1117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4700" dirty="0" smtClean="0"/>
              <a:t>Hypoglycemia prevention &amp; management </a:t>
            </a:r>
          </a:p>
          <a:p>
            <a:pPr lvl="1"/>
            <a:r>
              <a:rPr lang="en-US" sz="3600" dirty="0" smtClean="0"/>
              <a:t>D50 </a:t>
            </a:r>
            <a:r>
              <a:rPr lang="en-US" sz="3600" dirty="0"/>
              <a:t>for hypoglycemia per GlucoStabilizer or </a:t>
            </a:r>
            <a:r>
              <a:rPr lang="en-US" sz="3600" dirty="0" smtClean="0"/>
              <a:t>control protocol &amp; q15 min glucose checks when BG &lt;80mg/dL</a:t>
            </a:r>
            <a:endParaRPr lang="en-US" sz="3600" dirty="0"/>
          </a:p>
          <a:p>
            <a:pPr lvl="1"/>
            <a:r>
              <a:rPr lang="en-US" sz="4000" dirty="0" smtClean="0"/>
              <a:t>Additional steps if glucose &lt;70mg/dL</a:t>
            </a:r>
          </a:p>
          <a:p>
            <a:pPr lvl="2"/>
            <a:r>
              <a:rPr lang="en-US" sz="3600" dirty="0" smtClean="0"/>
              <a:t>Send </a:t>
            </a:r>
            <a:r>
              <a:rPr lang="en-US" sz="3600" dirty="0"/>
              <a:t>s</a:t>
            </a:r>
            <a:r>
              <a:rPr lang="en-US" sz="3600" dirty="0" smtClean="0"/>
              <a:t>erum glucose to lab</a:t>
            </a:r>
            <a:endParaRPr lang="en-US" sz="3600" dirty="0"/>
          </a:p>
          <a:p>
            <a:pPr lvl="2"/>
            <a:r>
              <a:rPr lang="en-US" sz="3600" dirty="0"/>
              <a:t>Hypoglycemia symptomatic </a:t>
            </a:r>
            <a:r>
              <a:rPr lang="en-US" sz="3600" dirty="0" smtClean="0"/>
              <a:t>questionnaire &amp; </a:t>
            </a:r>
            <a:r>
              <a:rPr lang="en-US" sz="3600" dirty="0" err="1" smtClean="0"/>
              <a:t>neuro</a:t>
            </a:r>
            <a:r>
              <a:rPr lang="en-US" sz="3600" dirty="0" smtClean="0"/>
              <a:t> checks</a:t>
            </a:r>
            <a:endParaRPr lang="en-US" sz="3600" dirty="0"/>
          </a:p>
          <a:p>
            <a:r>
              <a:rPr lang="en-US" sz="4800" dirty="0" smtClean="0"/>
              <a:t>Transition of care from shift to shift</a:t>
            </a:r>
            <a:endParaRPr lang="en-US" sz="4700" dirty="0"/>
          </a:p>
          <a:p>
            <a:pPr lvl="0"/>
            <a:r>
              <a:rPr lang="en-US" sz="4700" dirty="0"/>
              <a:t>Manage pauses in study treatment</a:t>
            </a:r>
          </a:p>
          <a:p>
            <a:pPr lvl="0"/>
            <a:r>
              <a:rPr lang="en-US" sz="4700" dirty="0"/>
              <a:t>Transition off study </a:t>
            </a:r>
            <a:r>
              <a:rPr lang="en-US" sz="4700" dirty="0" smtClean="0"/>
              <a:t>protocol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12019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Study team contacts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38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27100"/>
              </p:ext>
            </p:extLst>
          </p:nvPr>
        </p:nvGraphicFramePr>
        <p:xfrm>
          <a:off x="76200" y="54865"/>
          <a:ext cx="8991600" cy="6726935"/>
        </p:xfrm>
        <a:graphic>
          <a:graphicData uri="http://schemas.openxmlformats.org/drawingml/2006/table">
            <a:tbl>
              <a:tblPr firstRow="1" firstCol="1" bandRow="1"/>
              <a:tblGrid>
                <a:gridCol w="77514"/>
                <a:gridCol w="387569"/>
                <a:gridCol w="1058917"/>
                <a:gridCol w="3436883"/>
                <a:gridCol w="4030717"/>
              </a:tblGrid>
              <a:tr h="3055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0253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SHINE TREATMENT GROUP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2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INTERVENTION GROUP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CONTROL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GROUP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289772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0253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NUTRITIONAL STATUS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0253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Eating </a:t>
                      </a:r>
                      <a:r>
                        <a:rPr lang="en-US" sz="1600" b="1" dirty="0" smtClean="0">
                          <a:solidFill>
                            <a:srgbClr val="10253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 </a:t>
                      </a:r>
                      <a:r>
                        <a:rPr lang="en-US" sz="1600" b="1" dirty="0">
                          <a:solidFill>
                            <a:srgbClr val="10253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meals or Bolus Tube Feeds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 smtClean="0">
                        <a:solidFill>
                          <a:srgbClr val="25406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IV </a:t>
                      </a:r>
                      <a:r>
                        <a:rPr lang="en-US" sz="18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insulin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plus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Subcutaneous meal </a:t>
                      </a:r>
                      <a:r>
                        <a:rPr lang="en-US" sz="1800" b="1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insulin injections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How much IV Insulin?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 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GlucoStabilizer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recommendation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How </a:t>
                      </a:r>
                      <a:r>
                        <a:rPr lang="en-US" sz="1400" b="1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many</a:t>
                      </a:r>
                      <a:r>
                        <a:rPr lang="en-US" sz="1400" b="1" baseline="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units </a:t>
                      </a:r>
                      <a:r>
                        <a:rPr lang="en-US" sz="1400" b="1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SQ meal </a:t>
                      </a:r>
                      <a:r>
                        <a:rPr lang="en-US" sz="14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insulin?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Per GlucoStabilizer recommendation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based </a:t>
                      </a:r>
                      <a:r>
                        <a:rPr lang="en-US" sz="14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on proportion of meal 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consumed 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given 20 minutes after start of meal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solidFill>
                            <a:srgbClr val="25406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3x/day @ </a:t>
                      </a:r>
                      <a:r>
                        <a:rPr lang="en-US" sz="1400" b="1" dirty="0" smtClean="0">
                          <a:solidFill>
                            <a:srgbClr val="25406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0600, 1200, &amp; 1800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IV saline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plus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Subcutaneous sliding scale insulin injections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 </a:t>
                      </a:r>
                      <a:endParaRPr lang="en-US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How much IV saline?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 </a:t>
                      </a:r>
                      <a:r>
                        <a:rPr lang="en-US" sz="1400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Sliding Scale 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Control </a:t>
                      </a:r>
                      <a:r>
                        <a:rPr lang="en-US" sz="1400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Treatment Screen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 smtClean="0">
                        <a:solidFill>
                          <a:srgbClr val="C96009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How many units SQ </a:t>
                      </a:r>
                      <a:r>
                        <a:rPr lang="en-US" sz="1400" b="1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insulin</a:t>
                      </a: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?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Per Sliding Scale Control Treatment Screen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Finger stick glucose check @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0300,</a:t>
                      </a: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0600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,0900,</a:t>
                      </a: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1200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,1500,</a:t>
                      </a: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1800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,2100,</a:t>
                      </a: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2400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(Insulin dosing only @0600, 1200, 1800, &amp; 2400)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0253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NPO or Continuous Tube Feeds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IV insulin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plus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Subcutaneous</a:t>
                      </a:r>
                      <a:r>
                        <a:rPr lang="en-US" sz="1800" b="1" baseline="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saline injections</a:t>
                      </a:r>
                      <a:r>
                        <a:rPr lang="en-US" sz="18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800" dirty="0" smtClean="0">
                        <a:solidFill>
                          <a:srgbClr val="25406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How much IV Insulin?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 </a:t>
                      </a:r>
                      <a:r>
                        <a:rPr lang="en-US" sz="14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recommendation of  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GlucoStabilizer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How much </a:t>
                      </a:r>
                      <a:r>
                        <a:rPr lang="en-US" sz="1400" b="1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SQ saline</a:t>
                      </a:r>
                      <a:r>
                        <a:rPr lang="en-US" sz="14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0.05 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mL </a:t>
                      </a:r>
                      <a:r>
                        <a:rPr lang="en-US" sz="14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of 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SQ saline</a:t>
                      </a:r>
                      <a:r>
                        <a:rPr lang="en-US" sz="1400" baseline="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@ time of glucose check nearest 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0900 </a:t>
                      </a:r>
                      <a:r>
                        <a:rPr lang="en-US" sz="1400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and </a:t>
                      </a:r>
                      <a:r>
                        <a:rPr lang="en-US" sz="1400" dirty="0" smtClean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IV saline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plus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Subcutaneous sliding scale insulin injections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 </a:t>
                      </a:r>
                      <a:endParaRPr lang="en-US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How much IV saline?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 </a:t>
                      </a:r>
                      <a:r>
                        <a:rPr lang="en-US" sz="1400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Sliding Scale Control Treatment 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Screen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How many units of SQ insulin?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 </a:t>
                      </a:r>
                      <a:r>
                        <a:rPr lang="en-US" sz="1400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Sliding Scale 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Control </a:t>
                      </a:r>
                      <a:r>
                        <a:rPr lang="en-US" sz="1400" dirty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Treatment 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Screen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Finger stick glucose check @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0300,</a:t>
                      </a: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0600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,0900,</a:t>
                      </a: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1200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,1500,</a:t>
                      </a: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1800</a:t>
                      </a: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,2100,</a:t>
                      </a:r>
                      <a:r>
                        <a:rPr lang="en-US" sz="1400" b="1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2400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96009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(Insulin dosing only @0600, 1200, 1800, &amp; 2400)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20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88" marR="47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/>
              <a:t>Control </a:t>
            </a:r>
            <a:r>
              <a:rPr lang="en-US" dirty="0" smtClean="0"/>
              <a:t>group details</a:t>
            </a:r>
            <a:br>
              <a:rPr lang="en-US" dirty="0" smtClean="0"/>
            </a:br>
            <a:r>
              <a:rPr lang="en-US" sz="4000" dirty="0" smtClean="0"/>
              <a:t>Q1 to Q3 hour checks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63700"/>
            <a:ext cx="8686800" cy="4508500"/>
          </a:xfrm>
        </p:spPr>
        <p:txBody>
          <a:bodyPr/>
          <a:lstStyle/>
          <a:p>
            <a:pPr marL="514350" indent="-457200"/>
            <a:r>
              <a:rPr lang="en-US" dirty="0" smtClean="0"/>
              <a:t>Do one check to start IV saline and check Q1 hr for next 4 hours</a:t>
            </a:r>
          </a:p>
          <a:p>
            <a:pPr marL="514350" indent="-457200"/>
            <a:r>
              <a:rPr lang="en-US" dirty="0" smtClean="0"/>
              <a:t>After </a:t>
            </a:r>
            <a:r>
              <a:rPr lang="en-US" dirty="0" smtClean="0"/>
              <a:t>4th </a:t>
            </a:r>
            <a:r>
              <a:rPr lang="en-US" dirty="0"/>
              <a:t>Q1 hr initiation glucose check, switch to Q3 hrs </a:t>
            </a:r>
            <a:r>
              <a:rPr lang="en-US" dirty="0" smtClean="0"/>
              <a:t>checks (</a:t>
            </a:r>
            <a:r>
              <a:rPr lang="en-US" dirty="0"/>
              <a:t>3:00, 6:00, 9:00, 12:00, 15:00, 18:00, 21:00, and 24:00). </a:t>
            </a:r>
            <a:endParaRPr lang="en-US" dirty="0" smtClean="0"/>
          </a:p>
          <a:p>
            <a:pPr marL="514350" indent="-457200"/>
            <a:r>
              <a:rPr lang="en-US" dirty="0" smtClean="0"/>
              <a:t>Skip </a:t>
            </a:r>
            <a:r>
              <a:rPr lang="en-US" dirty="0" smtClean="0"/>
              <a:t>1st </a:t>
            </a:r>
            <a:r>
              <a:rPr lang="en-US" dirty="0"/>
              <a:t>Q3 hr measurement if </a:t>
            </a:r>
            <a:r>
              <a:rPr lang="en-US" dirty="0" smtClean="0"/>
              <a:t>&lt;</a:t>
            </a:r>
            <a:r>
              <a:rPr lang="en-US" dirty="0"/>
              <a:t>1 hr after the previous </a:t>
            </a:r>
            <a:r>
              <a:rPr lang="en-US" dirty="0" smtClean="0"/>
              <a:t>measurement unless a scheduled dosing time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4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600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/>
              <a:t>Control </a:t>
            </a:r>
            <a:r>
              <a:rPr lang="en-US" dirty="0" smtClean="0"/>
              <a:t>group details</a:t>
            </a:r>
            <a:br>
              <a:rPr lang="en-US" dirty="0" smtClean="0"/>
            </a:br>
            <a:r>
              <a:rPr lang="en-US" sz="4000" dirty="0" smtClean="0"/>
              <a:t>Meals and </a:t>
            </a:r>
            <a:r>
              <a:rPr lang="en-US" sz="4000" dirty="0"/>
              <a:t>glucose checks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676400"/>
            <a:ext cx="8915400" cy="4343400"/>
          </a:xfrm>
        </p:spPr>
        <p:txBody>
          <a:bodyPr/>
          <a:lstStyle/>
          <a:p>
            <a:pPr marL="514350" indent="-457200"/>
            <a:r>
              <a:rPr lang="en-US" dirty="0" smtClean="0"/>
              <a:t>60 gram carbohydrate diet </a:t>
            </a:r>
            <a:endParaRPr lang="en-US" dirty="0" smtClean="0"/>
          </a:p>
          <a:p>
            <a:pPr marL="514350" indent="-457200"/>
            <a:r>
              <a:rPr lang="en-US" dirty="0" smtClean="0"/>
              <a:t>Patients </a:t>
            </a:r>
            <a:r>
              <a:rPr lang="en-US" dirty="0"/>
              <a:t>should eat only </a:t>
            </a:r>
            <a:r>
              <a:rPr lang="en-US" dirty="0" smtClean="0"/>
              <a:t>AFTER </a:t>
            </a:r>
            <a:r>
              <a:rPr lang="en-US" dirty="0" smtClean="0"/>
              <a:t>BG </a:t>
            </a:r>
            <a:r>
              <a:rPr lang="en-US" dirty="0"/>
              <a:t>checked and </a:t>
            </a:r>
            <a:r>
              <a:rPr lang="en-US" dirty="0" smtClean="0"/>
              <a:t>SQ </a:t>
            </a:r>
            <a:r>
              <a:rPr lang="en-US" dirty="0"/>
              <a:t>insulin has been given </a:t>
            </a:r>
            <a:r>
              <a:rPr lang="en-US" dirty="0" smtClean="0"/>
              <a:t>if indicated at </a:t>
            </a:r>
            <a:r>
              <a:rPr lang="en-US" dirty="0"/>
              <a:t>6:00, 12:00, and 18:00. </a:t>
            </a:r>
            <a:endParaRPr lang="en-US" dirty="0" smtClean="0"/>
          </a:p>
          <a:p>
            <a:pPr marL="514350" indent="-457200"/>
            <a:r>
              <a:rPr lang="en-US" dirty="0" smtClean="0"/>
              <a:t>If </a:t>
            </a:r>
            <a:r>
              <a:rPr lang="en-US" dirty="0"/>
              <a:t>a meal arrives </a:t>
            </a:r>
            <a:r>
              <a:rPr lang="en-US" dirty="0" smtClean="0"/>
              <a:t>before </a:t>
            </a:r>
            <a:r>
              <a:rPr lang="en-US" dirty="0"/>
              <a:t>6:00, 12:00, and </a:t>
            </a:r>
            <a:r>
              <a:rPr lang="en-US" dirty="0" smtClean="0"/>
              <a:t>18:00, </a:t>
            </a:r>
            <a:r>
              <a:rPr lang="en-US" dirty="0"/>
              <a:t>hold </a:t>
            </a:r>
            <a:r>
              <a:rPr lang="en-US" dirty="0" smtClean="0"/>
              <a:t>until AFTER glucose check and SQ insulin dose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219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 smtClean="0"/>
              <a:t>Control group details</a:t>
            </a:r>
            <a:br>
              <a:rPr lang="en-US" dirty="0" smtClean="0"/>
            </a:br>
            <a:r>
              <a:rPr lang="en-US" dirty="0" smtClean="0"/>
              <a:t>Pauses in treatment protocol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90678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protocol </a:t>
            </a:r>
            <a:r>
              <a:rPr lang="en-US" dirty="0"/>
              <a:t>is temporarily interrupted </a:t>
            </a:r>
            <a:r>
              <a:rPr lang="en-US" dirty="0" smtClean="0"/>
              <a:t>&amp; </a:t>
            </a:r>
            <a:r>
              <a:rPr lang="en-US" dirty="0" smtClean="0"/>
              <a:t>clinical </a:t>
            </a:r>
            <a:r>
              <a:rPr lang="en-US" dirty="0"/>
              <a:t>nurse cannot accompany the patient, </a:t>
            </a:r>
            <a:r>
              <a:rPr lang="en-US" b="1" dirty="0" smtClean="0"/>
              <a:t>stop IV </a:t>
            </a:r>
            <a:r>
              <a:rPr lang="en-US" b="1" dirty="0"/>
              <a:t>saline </a:t>
            </a:r>
            <a:r>
              <a:rPr lang="en-US" b="1" dirty="0" smtClean="0"/>
              <a:t>drip</a:t>
            </a:r>
            <a:r>
              <a:rPr lang="en-US" dirty="0" smtClean="0"/>
              <a:t>.</a:t>
            </a:r>
            <a:endParaRPr lang="en-US" dirty="0"/>
          </a:p>
          <a:p>
            <a:r>
              <a:rPr lang="fr-FR" dirty="0" smtClean="0"/>
              <a:t>If </a:t>
            </a:r>
            <a:r>
              <a:rPr lang="fr-FR" dirty="0" err="1" smtClean="0"/>
              <a:t>checks</a:t>
            </a:r>
            <a:r>
              <a:rPr lang="fr-FR" dirty="0" smtClean="0"/>
              <a:t> </a:t>
            </a:r>
            <a:r>
              <a:rPr lang="fr-FR" dirty="0"/>
              <a:t>or </a:t>
            </a:r>
            <a:r>
              <a:rPr lang="fr-FR" dirty="0" smtClean="0"/>
              <a:t>SQ insulin injections </a:t>
            </a:r>
            <a:r>
              <a:rPr lang="fr-FR" b="1" dirty="0" err="1" smtClean="0"/>
              <a:t>were</a:t>
            </a:r>
            <a:r>
              <a:rPr lang="fr-FR" dirty="0" smtClean="0"/>
              <a:t> </a:t>
            </a:r>
            <a:r>
              <a:rPr lang="fr-FR" b="1" dirty="0" smtClean="0"/>
              <a:t>not </a:t>
            </a:r>
            <a:r>
              <a:rPr lang="fr-FR" b="1" dirty="0"/>
              <a:t>missed</a:t>
            </a:r>
            <a:r>
              <a:rPr lang="fr-FR" dirty="0"/>
              <a:t>, </a:t>
            </a:r>
            <a:r>
              <a:rPr lang="fr-FR" dirty="0" err="1"/>
              <a:t>maintain</a:t>
            </a:r>
            <a:r>
              <a:rPr lang="fr-FR" dirty="0"/>
              <a:t> </a:t>
            </a:r>
            <a:r>
              <a:rPr lang="fr-FR" dirty="0" err="1"/>
              <a:t>schedule</a:t>
            </a:r>
            <a:r>
              <a:rPr lang="fr-FR" dirty="0"/>
              <a:t> for </a:t>
            </a:r>
            <a:r>
              <a:rPr lang="fr-FR" dirty="0" err="1" smtClean="0"/>
              <a:t>checks</a:t>
            </a:r>
            <a:r>
              <a:rPr lang="fr-FR" dirty="0" smtClean="0"/>
              <a:t> </a:t>
            </a:r>
            <a:r>
              <a:rPr lang="fr-FR" dirty="0" smtClean="0"/>
              <a:t>&amp; </a:t>
            </a:r>
            <a:r>
              <a:rPr lang="fr-FR" dirty="0" err="1" smtClean="0"/>
              <a:t>dosing</a:t>
            </a:r>
            <a:r>
              <a:rPr lang="fr-FR" dirty="0"/>
              <a:t>.  </a:t>
            </a:r>
            <a:r>
              <a:rPr lang="fr-FR" dirty="0" smtClean="0"/>
              <a:t>Restart </a:t>
            </a:r>
            <a:r>
              <a:rPr lang="fr-FR" dirty="0" smtClean="0"/>
              <a:t>IV saline @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/>
              <a:t>scheduled</a:t>
            </a:r>
            <a:r>
              <a:rPr lang="fr-FR" dirty="0"/>
              <a:t> </a:t>
            </a:r>
            <a:r>
              <a:rPr lang="fr-FR" dirty="0" smtClean="0"/>
              <a:t>check</a:t>
            </a:r>
            <a:r>
              <a:rPr lang="fr-FR" dirty="0"/>
              <a:t>.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glucose checks or </a:t>
            </a:r>
            <a:r>
              <a:rPr lang="en-US" dirty="0" smtClean="0"/>
              <a:t>SQ insulin </a:t>
            </a:r>
            <a:r>
              <a:rPr lang="en-US" dirty="0"/>
              <a:t>injections </a:t>
            </a:r>
            <a:r>
              <a:rPr lang="en-US" b="1" dirty="0"/>
              <a:t>were </a:t>
            </a:r>
            <a:r>
              <a:rPr lang="en-US" b="1" dirty="0" smtClean="0"/>
              <a:t>missed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sz="3100" dirty="0"/>
              <a:t>Immediately check </a:t>
            </a:r>
            <a:r>
              <a:rPr lang="en-US" sz="3100" dirty="0" smtClean="0"/>
              <a:t>BG &amp; resume IV </a:t>
            </a:r>
            <a:r>
              <a:rPr lang="en-US" sz="3100" dirty="0" smtClean="0"/>
              <a:t>saline</a:t>
            </a:r>
          </a:p>
          <a:p>
            <a:pPr lvl="1"/>
            <a:r>
              <a:rPr lang="en-US" sz="3100" dirty="0" smtClean="0"/>
              <a:t>If scheduled </a:t>
            </a:r>
            <a:r>
              <a:rPr lang="en-US" sz="3100" dirty="0" smtClean="0"/>
              <a:t>SQ </a:t>
            </a:r>
            <a:r>
              <a:rPr lang="en-US" sz="3100" dirty="0" smtClean="0"/>
              <a:t>injection </a:t>
            </a:r>
            <a:r>
              <a:rPr lang="en-US" sz="3100" dirty="0" smtClean="0"/>
              <a:t>was missed</a:t>
            </a:r>
            <a:r>
              <a:rPr lang="en-US" sz="3100" dirty="0"/>
              <a:t>, use </a:t>
            </a:r>
            <a:r>
              <a:rPr lang="en-US" sz="3100" dirty="0" smtClean="0"/>
              <a:t>BG to determine dose and give immediately</a:t>
            </a:r>
            <a:endParaRPr lang="en-US" sz="3100" dirty="0"/>
          </a:p>
          <a:p>
            <a:pPr lvl="1"/>
            <a:r>
              <a:rPr lang="en-US" sz="3100" dirty="0" smtClean="0"/>
              <a:t>Return </a:t>
            </a:r>
            <a:r>
              <a:rPr lang="en-US" sz="3100" dirty="0"/>
              <a:t>to schedule for glucose checks and </a:t>
            </a:r>
            <a:r>
              <a:rPr lang="en-US" sz="3100" dirty="0" smtClean="0"/>
              <a:t>SQ</a:t>
            </a:r>
            <a:r>
              <a:rPr lang="en-US" sz="3100" dirty="0" smtClean="0"/>
              <a:t> insulin dosing</a:t>
            </a:r>
            <a:endParaRPr lang="en-US" sz="3100" dirty="0"/>
          </a:p>
          <a:p>
            <a:pPr lvl="2"/>
            <a:r>
              <a:rPr lang="en-US" sz="2900" dirty="0"/>
              <a:t>Do not check </a:t>
            </a:r>
            <a:r>
              <a:rPr lang="en-US" sz="2900" dirty="0" smtClean="0"/>
              <a:t>BG </a:t>
            </a:r>
            <a:r>
              <a:rPr lang="en-US" sz="2900" dirty="0"/>
              <a:t>&lt;1 </a:t>
            </a:r>
            <a:r>
              <a:rPr lang="en-US" sz="2900" dirty="0" smtClean="0"/>
              <a:t>hr apart unless insulin dosing time</a:t>
            </a:r>
          </a:p>
          <a:p>
            <a:pPr lvl="2"/>
            <a:r>
              <a:rPr lang="en-US" sz="2900" dirty="0" smtClean="0"/>
              <a:t>Do </a:t>
            </a:r>
            <a:r>
              <a:rPr lang="en-US" sz="2900" dirty="0"/>
              <a:t>not give SQ </a:t>
            </a:r>
            <a:r>
              <a:rPr lang="en-US" sz="2900" dirty="0" smtClean="0"/>
              <a:t>insulin </a:t>
            </a:r>
            <a:r>
              <a:rPr lang="en-US" sz="2900" dirty="0"/>
              <a:t>injections &lt;3 </a:t>
            </a:r>
            <a:r>
              <a:rPr lang="en-US" sz="2900" dirty="0" err="1" smtClean="0"/>
              <a:t>hrs</a:t>
            </a:r>
            <a:r>
              <a:rPr lang="en-US" sz="2900" dirty="0" smtClean="0"/>
              <a:t> apart</a:t>
            </a:r>
            <a:endParaRPr lang="en-US" sz="29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Intervention group - </a:t>
            </a:r>
            <a:r>
              <a:rPr lang="en-US" sz="4000" dirty="0" smtClean="0"/>
              <a:t>Meals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486400"/>
          </a:xfrm>
        </p:spPr>
        <p:txBody>
          <a:bodyPr>
            <a:normAutofit fontScale="92500"/>
          </a:bodyPr>
          <a:lstStyle/>
          <a:p>
            <a:r>
              <a:rPr lang="en-US" sz="3100" dirty="0" smtClean="0"/>
              <a:t>60 </a:t>
            </a:r>
            <a:r>
              <a:rPr lang="en-US" sz="3100" dirty="0" err="1" smtClean="0"/>
              <a:t>gm</a:t>
            </a:r>
            <a:r>
              <a:rPr lang="en-US" sz="3100" dirty="0" smtClean="0"/>
              <a:t> carb per meal diet for PO &amp; bolus tube feed </a:t>
            </a:r>
            <a:r>
              <a:rPr lang="en-US" sz="3100" dirty="0" err="1" smtClean="0"/>
              <a:t>pts</a:t>
            </a:r>
            <a:endParaRPr lang="en-US" sz="3100" dirty="0" smtClean="0"/>
          </a:p>
          <a:p>
            <a:r>
              <a:rPr lang="en-US" sz="3100" dirty="0" smtClean="0"/>
              <a:t>20 min after start of meal, clinical nurse will estimate </a:t>
            </a:r>
            <a:r>
              <a:rPr lang="en-US" sz="3100" dirty="0" smtClean="0"/>
              <a:t>meal </a:t>
            </a:r>
            <a:r>
              <a:rPr lang="en-US" sz="3100" dirty="0" smtClean="0"/>
              <a:t>eaten &amp; enter in GlucoStabilizer (cover carbs) </a:t>
            </a:r>
          </a:p>
          <a:p>
            <a:r>
              <a:rPr lang="en-US" sz="3100" dirty="0" smtClean="0"/>
              <a:t>GlucoStabilizer will recommend dose of SQ </a:t>
            </a:r>
            <a:r>
              <a:rPr lang="en-US" sz="3100" dirty="0" smtClean="0"/>
              <a:t>meal </a:t>
            </a:r>
            <a:r>
              <a:rPr lang="en-US" sz="3100" dirty="0" smtClean="0"/>
              <a:t>insulin</a:t>
            </a:r>
          </a:p>
          <a:p>
            <a:r>
              <a:rPr lang="en-US" sz="3100" dirty="0" smtClean="0">
                <a:sym typeface="Wingdings" pitchFamily="2" charset="2"/>
              </a:rPr>
              <a:t>Remind patients not to eat extra meals and families not to eat from patient </a:t>
            </a:r>
            <a:r>
              <a:rPr lang="en-US" sz="3100" dirty="0" smtClean="0">
                <a:sym typeface="Wingdings" pitchFamily="2" charset="2"/>
              </a:rPr>
              <a:t>tray. Protocol approved snacks only.</a:t>
            </a:r>
            <a:endParaRPr lang="en-US" sz="3100" dirty="0" smtClean="0"/>
          </a:p>
          <a:p>
            <a:endParaRPr lang="en-US" sz="3100" dirty="0" smtClean="0"/>
          </a:p>
          <a:p>
            <a:r>
              <a:rPr lang="en-US" sz="3100" dirty="0" smtClean="0"/>
              <a:t>NPO </a:t>
            </a:r>
            <a:r>
              <a:rPr lang="en-US" sz="3100" dirty="0" smtClean="0"/>
              <a:t>or continuous tube feed pts will receive normal saline injection (0.05mL) at  ~09:00 and 21:00 after glucose check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5252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900" dirty="0" smtClean="0"/>
              <a:t>Overview</a:t>
            </a:r>
            <a:endParaRPr lang="en-US" sz="2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~60 sites, 1400 pts over 3.5-4 years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Single blind treatment (patient/family will NOT know but clinical/study team will know)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 smtClean="0"/>
              <a:t>Ischemic </a:t>
            </a:r>
            <a:r>
              <a:rPr lang="en-US" dirty="0"/>
              <a:t>stroke </a:t>
            </a:r>
            <a:r>
              <a:rPr lang="en-US" dirty="0" smtClean="0"/>
              <a:t>pts &lt;12 hr window from symptom onset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 err="1"/>
              <a:t>Pts</a:t>
            </a:r>
            <a:r>
              <a:rPr lang="en-US" dirty="0"/>
              <a:t> w/ history of type 2 diabetes &amp; glucose &gt;110 mg/dL OR glucose ≥150 mg/dL in those w/o known </a:t>
            </a:r>
            <a:r>
              <a:rPr lang="en-US" dirty="0" smtClean="0"/>
              <a:t>diabetes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Treatment groups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/>
              <a:t>Control – Saline drip &amp; SQ sliding scale insulin (target BG &lt;180 mg/dL)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/>
              <a:t>Intervention - Insulin drip &amp; SQ meal insulin or SQ saline (target BG 80-130 mg/dL)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Up to 72 hours treatment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 smtClean="0"/>
              <a:t>Intervention group details</a:t>
            </a:r>
            <a:br>
              <a:rPr lang="en-US" dirty="0" smtClean="0"/>
            </a:br>
            <a:r>
              <a:rPr lang="en-US" dirty="0" smtClean="0"/>
              <a:t>Pauses in treatment protocol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9067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protocol </a:t>
            </a:r>
            <a:r>
              <a:rPr lang="en-US" dirty="0"/>
              <a:t>is temporarily interrupted </a:t>
            </a:r>
            <a:r>
              <a:rPr lang="en-US" dirty="0" smtClean="0"/>
              <a:t>&amp; clinical </a:t>
            </a:r>
            <a:r>
              <a:rPr lang="en-US" dirty="0"/>
              <a:t>nurse cannot </a:t>
            </a:r>
            <a:r>
              <a:rPr lang="en-US" dirty="0" smtClean="0"/>
              <a:t>accompany, </a:t>
            </a:r>
            <a:r>
              <a:rPr lang="en-US" b="1" dirty="0" smtClean="0"/>
              <a:t>stop </a:t>
            </a:r>
            <a:r>
              <a:rPr lang="en-US" b="1" dirty="0" smtClean="0"/>
              <a:t>all study treatments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en-US" sz="3000" dirty="0" smtClean="0">
                <a:ea typeface="ＭＳ Ｐゴシック" pitchFamily="34" charset="-128"/>
              </a:rPr>
              <a:t>When </a:t>
            </a:r>
            <a:r>
              <a:rPr lang="en-US" sz="3000" dirty="0">
                <a:ea typeface="ＭＳ Ｐゴシック" pitchFamily="34" charset="-128"/>
              </a:rPr>
              <a:t>able to restart protocol, recheck glucose</a:t>
            </a:r>
          </a:p>
          <a:p>
            <a:pPr>
              <a:spcBef>
                <a:spcPts val="200"/>
              </a:spcBef>
            </a:pPr>
            <a:r>
              <a:rPr lang="en-US" sz="3000" dirty="0">
                <a:ea typeface="ＭＳ Ｐゴシック" pitchFamily="34" charset="-128"/>
              </a:rPr>
              <a:t>Use result of glucose check to resume IV insulin drip</a:t>
            </a:r>
            <a:endParaRPr lang="en-US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dirty="0">
                <a:ea typeface="ＭＳ Ｐゴシック" pitchFamily="34" charset="-128"/>
              </a:rPr>
              <a:t>If </a:t>
            </a:r>
            <a:r>
              <a:rPr lang="en-US" dirty="0" smtClean="0">
                <a:ea typeface="ＭＳ Ｐゴシック" pitchFamily="34" charset="-128"/>
              </a:rPr>
              <a:t>&lt;</a:t>
            </a:r>
            <a:r>
              <a:rPr lang="en-US" dirty="0">
                <a:ea typeface="ＭＳ Ｐゴシック" pitchFamily="34" charset="-128"/>
              </a:rPr>
              <a:t>3 hrs, use </a:t>
            </a:r>
            <a:r>
              <a:rPr lang="ja-JP" altLang="en-US" dirty="0"/>
              <a:t>“</a:t>
            </a:r>
            <a:r>
              <a:rPr lang="en-US" altLang="ja-JP" dirty="0"/>
              <a:t>Resume</a:t>
            </a:r>
            <a:r>
              <a:rPr lang="ja-JP" altLang="en-US" dirty="0"/>
              <a:t>”</a:t>
            </a:r>
            <a:r>
              <a:rPr lang="en-US" altLang="ja-JP" dirty="0"/>
              <a:t> option in GlucoStabilizer</a:t>
            </a:r>
          </a:p>
          <a:p>
            <a:pPr lvl="1">
              <a:defRPr/>
            </a:pPr>
            <a:r>
              <a:rPr lang="en-US" dirty="0">
                <a:ea typeface="ＭＳ Ｐゴシック" pitchFamily="34" charset="-128"/>
              </a:rPr>
              <a:t>If </a:t>
            </a:r>
            <a:r>
              <a:rPr lang="en-US" dirty="0" smtClean="0">
                <a:ea typeface="ＭＳ Ｐゴシック" pitchFamily="34" charset="-128"/>
                <a:cs typeface="Times New Roman" pitchFamily="18" charset="0"/>
              </a:rPr>
              <a:t>≥</a:t>
            </a:r>
            <a:r>
              <a:rPr lang="en-US" dirty="0">
                <a:ea typeface="ＭＳ Ｐゴシック" pitchFamily="34" charset="-128"/>
              </a:rPr>
              <a:t>3 hrs, use </a:t>
            </a:r>
            <a:r>
              <a:rPr lang="ja-JP" altLang="en-US" dirty="0"/>
              <a:t>“</a:t>
            </a:r>
            <a:r>
              <a:rPr lang="en-US" altLang="ja-JP" dirty="0"/>
              <a:t>Start New Drip</a:t>
            </a:r>
            <a:r>
              <a:rPr lang="ja-JP" altLang="en-US" dirty="0"/>
              <a:t>”</a:t>
            </a:r>
            <a:r>
              <a:rPr lang="en-US" altLang="ja-JP" dirty="0"/>
              <a:t> option in GlucoStabilizer</a:t>
            </a: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If </a:t>
            </a:r>
            <a:r>
              <a:rPr lang="en-US" dirty="0" smtClean="0">
                <a:ea typeface="ＭＳ Ｐゴシック" pitchFamily="34" charset="-128"/>
              </a:rPr>
              <a:t>meal </a:t>
            </a:r>
            <a:r>
              <a:rPr lang="en-US" dirty="0">
                <a:ea typeface="ＭＳ Ｐゴシック" pitchFamily="34" charset="-128"/>
              </a:rPr>
              <a:t>is eaten late, give SQ meal insulin </a:t>
            </a:r>
            <a:r>
              <a:rPr lang="en-US" dirty="0" smtClean="0">
                <a:ea typeface="ＭＳ Ｐゴシック" pitchFamily="34" charset="-128"/>
              </a:rPr>
              <a:t>w meal </a:t>
            </a:r>
            <a:r>
              <a:rPr lang="en-US" dirty="0">
                <a:ea typeface="ＭＳ Ｐゴシック" pitchFamily="34" charset="-128"/>
              </a:rPr>
              <a:t>per protocol</a:t>
            </a: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If SQ saline dose was missed (NPO or </a:t>
            </a:r>
            <a:r>
              <a:rPr lang="en-US" dirty="0" err="1" smtClean="0">
                <a:ea typeface="ＭＳ Ｐゴシック" pitchFamily="34" charset="-128"/>
              </a:rPr>
              <a:t>cont</a:t>
            </a:r>
            <a:r>
              <a:rPr lang="en-US" dirty="0" smtClean="0">
                <a:ea typeface="ＭＳ Ｐゴシック" pitchFamily="34" charset="-128"/>
              </a:rPr>
              <a:t> tube </a:t>
            </a:r>
            <a:r>
              <a:rPr lang="en-US" dirty="0">
                <a:ea typeface="ＭＳ Ｐゴシック" pitchFamily="34" charset="-128"/>
              </a:rPr>
              <a:t>feed pts)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</a:rPr>
              <a:t>Give 0.05 cc SQ saline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</a:rPr>
              <a:t>If next saline dosing time in &lt;3 </a:t>
            </a:r>
            <a:r>
              <a:rPr lang="en-US" dirty="0" err="1">
                <a:ea typeface="ＭＳ Ｐゴシック" pitchFamily="34" charset="-128"/>
              </a:rPr>
              <a:t>hrs</a:t>
            </a:r>
            <a:r>
              <a:rPr lang="en-US" dirty="0">
                <a:ea typeface="ＭＳ Ｐゴシック" pitchFamily="34" charset="-128"/>
              </a:rPr>
              <a:t>, then skip </a:t>
            </a:r>
            <a:r>
              <a:rPr lang="en-US" dirty="0" smtClean="0">
                <a:ea typeface="ＭＳ Ｐゴシック" pitchFamily="34" charset="-128"/>
              </a:rPr>
              <a:t>it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Maintaining the blind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Conversations with patients &amp;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86800" cy="3962400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Every patient in the study is getting insulin (study solution may be from shots or through IV or both) to treat high blood sugar.</a:t>
            </a:r>
            <a:endParaRPr lang="en-US" sz="800" i="1" dirty="0" smtClean="0"/>
          </a:p>
          <a:p>
            <a:r>
              <a:rPr lang="en-US" sz="2400" i="1" dirty="0" smtClean="0"/>
              <a:t>All of the people who are taking care of you know exactly what treatments you are getting and are working to make sure your blood sugar is well managed.</a:t>
            </a:r>
            <a:endParaRPr lang="en-US" sz="2400" i="1" dirty="0"/>
          </a:p>
          <a:p>
            <a:r>
              <a:rPr lang="en-US" sz="2400" i="1" dirty="0" smtClean="0"/>
              <a:t>For the study team to </a:t>
            </a:r>
            <a:r>
              <a:rPr lang="en-US" sz="2400" i="1" dirty="0"/>
              <a:t>really be able to know which study treatment is best, it is important for you not to know which group you are in. </a:t>
            </a:r>
            <a:endParaRPr lang="en-US" sz="2400" i="1" dirty="0" smtClean="0"/>
          </a:p>
          <a:p>
            <a:r>
              <a:rPr lang="en-US" sz="2400" i="1" dirty="0" smtClean="0"/>
              <a:t>Whether you are in the study or not, we are making sure that we are treating your blood sugar when it is high or low.</a:t>
            </a:r>
          </a:p>
        </p:txBody>
      </p:sp>
    </p:spTree>
    <p:extLst>
      <p:ext uri="{BB962C8B-B14F-4D97-AF65-F5344CB8AC3E}">
        <p14:creationId xmlns:p14="http://schemas.microsoft.com/office/powerpoint/2010/main" val="12390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Study flow during 72 </a:t>
            </a:r>
            <a:r>
              <a:rPr lang="en-US" dirty="0" err="1" smtClean="0"/>
              <a:t>hr</a:t>
            </a:r>
            <a:r>
              <a:rPr lang="en-US" dirty="0" smtClean="0"/>
              <a:t> treatment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176209"/>
              </p:ext>
            </p:extLst>
          </p:nvPr>
        </p:nvGraphicFramePr>
        <p:xfrm>
          <a:off x="190500" y="1066800"/>
          <a:ext cx="84963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5952227"/>
              </p:ext>
            </p:extLst>
          </p:nvPr>
        </p:nvGraphicFramePr>
        <p:xfrm>
          <a:off x="314795" y="3505200"/>
          <a:ext cx="8514410" cy="225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6248400"/>
            <a:ext cx="716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600" b="1" dirty="0" smtClean="0">
                <a:latin typeface="+mn-lt"/>
              </a:rPr>
              <a:t>*</a:t>
            </a:r>
            <a:r>
              <a:rPr lang="en-US" sz="1600" b="1" dirty="0" err="1" smtClean="0">
                <a:latin typeface="+mn-lt"/>
              </a:rPr>
              <a:t>Pt</a:t>
            </a:r>
            <a:r>
              <a:rPr lang="en-US" sz="1600" b="1" dirty="0" smtClean="0">
                <a:latin typeface="+mn-lt"/>
              </a:rPr>
              <a:t> on study treatment protocol for 72 </a:t>
            </a:r>
            <a:r>
              <a:rPr lang="en-US" sz="1600" b="1" dirty="0" err="1" smtClean="0">
                <a:latin typeface="+mn-lt"/>
              </a:rPr>
              <a:t>hrs</a:t>
            </a:r>
            <a:r>
              <a:rPr lang="en-US" sz="1600" b="1" dirty="0" smtClean="0">
                <a:latin typeface="+mn-lt"/>
              </a:rPr>
              <a:t> unless d/c clinically indicated before</a:t>
            </a:r>
            <a:endParaRPr lang="en-US" sz="1600" b="1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10600" y="1524000"/>
            <a:ext cx="409902" cy="533400"/>
            <a:chOff x="5387339" y="487193"/>
            <a:chExt cx="409902" cy="533400"/>
          </a:xfrm>
        </p:grpSpPr>
        <p:sp>
          <p:nvSpPr>
            <p:cNvPr id="13" name="Right Arrow 12"/>
            <p:cNvSpPr/>
            <p:nvPr/>
          </p:nvSpPr>
          <p:spPr>
            <a:xfrm>
              <a:off x="5387339" y="487193"/>
              <a:ext cx="409902" cy="4543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/>
            <p:nvPr/>
          </p:nvSpPr>
          <p:spPr>
            <a:xfrm>
              <a:off x="5387339" y="747975"/>
              <a:ext cx="286931" cy="272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750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Nursing is key to success of SHINE trial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Randomization, order entry &amp; initiation of treatment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Study team will enroll and randomize study patient</a:t>
            </a:r>
          </a:p>
          <a:p>
            <a:r>
              <a:rPr lang="en-US" sz="3600" dirty="0" smtClean="0"/>
              <a:t>Study investigator notifies pharmacy and enters orders –orders will be entered for study insulin, saline, D50, glucose checks &amp; study protocol diet</a:t>
            </a:r>
          </a:p>
          <a:p>
            <a:r>
              <a:rPr lang="en-US" sz="3600" dirty="0" smtClean="0"/>
              <a:t>Study team will set up study laptop, ensure blinded drip is dispensed &amp; SQ protocol  initiated</a:t>
            </a:r>
          </a:p>
        </p:txBody>
      </p:sp>
    </p:spTree>
    <p:extLst>
      <p:ext uri="{BB962C8B-B14F-4D97-AF65-F5344CB8AC3E}">
        <p14:creationId xmlns:p14="http://schemas.microsoft.com/office/powerpoint/2010/main" val="36423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SHINE study laptop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029200" cy="384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Study treatment by group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341052"/>
              </p:ext>
            </p:extLst>
          </p:nvPr>
        </p:nvGraphicFramePr>
        <p:xfrm>
          <a:off x="228600" y="1066800"/>
          <a:ext cx="8763000" cy="4556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57400"/>
                <a:gridCol w="3200400"/>
                <a:gridCol w="3505200"/>
              </a:tblGrid>
              <a:tr h="1006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Control Group</a:t>
                      </a:r>
                    </a:p>
                    <a:p>
                      <a:pPr algn="ctr"/>
                      <a:r>
                        <a:rPr lang="en-US" sz="2200" dirty="0" smtClean="0"/>
                        <a:t>(BG &lt;180mg/</a:t>
                      </a:r>
                      <a:r>
                        <a:rPr lang="en-US" sz="2200" dirty="0" err="1" smtClean="0"/>
                        <a:t>dL</a:t>
                      </a:r>
                      <a:r>
                        <a:rPr lang="en-US" sz="2200" dirty="0" smtClean="0"/>
                        <a:t>)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DE86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Intervention Group</a:t>
                      </a:r>
                    </a:p>
                    <a:p>
                      <a:pPr algn="ctr"/>
                      <a:r>
                        <a:rPr lang="en-US" sz="2200" dirty="0" smtClean="0"/>
                        <a:t>(BG 80-130mg/</a:t>
                      </a:r>
                      <a:r>
                        <a:rPr lang="en-US" sz="2200" dirty="0" err="1" smtClean="0"/>
                        <a:t>dL</a:t>
                      </a:r>
                      <a:r>
                        <a:rPr lang="en-US" sz="2200" dirty="0" smtClean="0"/>
                        <a:t>)</a:t>
                      </a:r>
                      <a:endParaRPr lang="en-US" sz="2200" dirty="0"/>
                    </a:p>
                  </a:txBody>
                  <a:tcPr/>
                </a:tc>
              </a:tr>
              <a:tr h="800925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IV Infusion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B6F23"/>
                          </a:solidFill>
                        </a:rPr>
                        <a:t>Normal saline</a:t>
                      </a:r>
                    </a:p>
                  </a:txBody>
                  <a:tcPr anchor="ctr">
                    <a:solidFill>
                      <a:srgbClr val="F9B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Human regular insulin</a:t>
                      </a:r>
                    </a:p>
                  </a:txBody>
                  <a:tcPr/>
                </a:tc>
              </a:tr>
              <a:tr h="1599623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Subcutaneous Injections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 smtClean="0">
                        <a:solidFill>
                          <a:srgbClr val="CF712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CF71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regular insulin </a:t>
                      </a:r>
                      <a:endParaRPr lang="en-US" sz="2000" b="1" dirty="0" smtClean="0">
                        <a:solidFill>
                          <a:srgbClr val="CF7123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F7123"/>
                          </a:solidFill>
                        </a:rPr>
                        <a:t>AND </a:t>
                      </a:r>
                      <a:endParaRPr lang="en-US" sz="900" b="1" dirty="0" smtClean="0">
                        <a:solidFill>
                          <a:srgbClr val="CF7123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F7123"/>
                          </a:solidFill>
                        </a:rPr>
                        <a:t>Basal</a:t>
                      </a:r>
                      <a:r>
                        <a:rPr lang="en-US" sz="2000" b="1" baseline="0" dirty="0" smtClean="0">
                          <a:solidFill>
                            <a:srgbClr val="CF7123"/>
                          </a:solidFill>
                        </a:rPr>
                        <a:t> insulin (Level 3 only)</a:t>
                      </a:r>
                    </a:p>
                  </a:txBody>
                  <a:tcPr>
                    <a:solidFill>
                      <a:srgbClr val="FACC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Rapid acting analog insulin </a:t>
                      </a:r>
                      <a:endParaRPr lang="en-US" sz="2000" b="1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OR </a:t>
                      </a:r>
                      <a:endParaRPr lang="en-US" sz="1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Normal saline</a:t>
                      </a:r>
                    </a:p>
                  </a:txBody>
                  <a:tcPr/>
                </a:tc>
              </a:tr>
              <a:tr h="104051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Hypoglycemia</a:t>
                      </a:r>
                      <a:r>
                        <a:rPr lang="en-US" sz="2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management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BG&lt; 80 mg/</a:t>
                      </a:r>
                      <a:r>
                        <a:rPr lang="en-US" sz="2000" b="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dL</a:t>
                      </a:r>
                      <a:r>
                        <a:rPr lang="en-US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DE863E"/>
                          </a:solidFill>
                        </a:rPr>
                        <a:t>D50 25 mL (½</a:t>
                      </a:r>
                      <a:r>
                        <a:rPr lang="en-US" sz="2000" b="1" baseline="0" dirty="0" smtClean="0">
                          <a:solidFill>
                            <a:srgbClr val="DE863E"/>
                          </a:solidFill>
                        </a:rPr>
                        <a:t> amp) </a:t>
                      </a: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rgbClr val="DE863E"/>
                          </a:solidFill>
                        </a:rPr>
                        <a:t>(per hypoglycemia protocol)</a:t>
                      </a:r>
                      <a:endParaRPr lang="en-US" sz="2000" b="0" dirty="0">
                        <a:solidFill>
                          <a:srgbClr val="DE863E"/>
                        </a:solidFill>
                      </a:endParaRPr>
                    </a:p>
                  </a:txBody>
                  <a:tcPr>
                    <a:solidFill>
                      <a:srgbClr val="FACC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D50 individualized dose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(per GlucoStabilizer)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03900"/>
            <a:ext cx="1981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60112</TotalTime>
  <Words>1689</Words>
  <Application>Microsoft Office PowerPoint</Application>
  <PresentationFormat>On-screen Show (4:3)</PresentationFormat>
  <Paragraphs>264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Introducing The SHINE Trial (Stroke Hyperglycemia Insulin Network Effort)</vt:lpstr>
      <vt:lpstr>Background</vt:lpstr>
      <vt:lpstr>Objective</vt:lpstr>
      <vt:lpstr>Overview</vt:lpstr>
      <vt:lpstr>Study flow during 72 hr treatment</vt:lpstr>
      <vt:lpstr>Nursing is key to success of SHINE trial</vt:lpstr>
      <vt:lpstr>Randomization, order entry &amp; initiation of treatment</vt:lpstr>
      <vt:lpstr>SHINE study laptop</vt:lpstr>
      <vt:lpstr>Study treatment by group</vt:lpstr>
      <vt:lpstr>Control group protocol</vt:lpstr>
      <vt:lpstr>Control group overview</vt:lpstr>
      <vt:lpstr>SHINE trial portal</vt:lpstr>
      <vt:lpstr>Control Treatment Screen</vt:lpstr>
      <vt:lpstr>Control treatment screen</vt:lpstr>
      <vt:lpstr>Control treatment screen</vt:lpstr>
      <vt:lpstr>Control group – Levels of sliding scale</vt:lpstr>
      <vt:lpstr>Control group – Study treatment</vt:lpstr>
      <vt:lpstr>Control screens – Orange background</vt:lpstr>
      <vt:lpstr>Intervention group protocol</vt:lpstr>
      <vt:lpstr>Intervention group - Overview</vt:lpstr>
      <vt:lpstr>Study treatment - Intervention group</vt:lpstr>
      <vt:lpstr>SHINE Trial Portal</vt:lpstr>
      <vt:lpstr>Intervention group - GlucoStabilizer entry</vt:lpstr>
      <vt:lpstr>PowerPoint Presentation</vt:lpstr>
      <vt:lpstr>Intervention group GlucoStabilizer insulin dosing</vt:lpstr>
      <vt:lpstr>PowerPoint Presentation</vt:lpstr>
      <vt:lpstr>Intervention screens – Blue background</vt:lpstr>
      <vt:lpstr>D50 for Hypoglycemia</vt:lpstr>
      <vt:lpstr>Standard clinical charting</vt:lpstr>
      <vt:lpstr>Maintaining the blind</vt:lpstr>
      <vt:lpstr>Study considerations for nursing</vt:lpstr>
      <vt:lpstr>Study considerations for nursing, cont’d</vt:lpstr>
      <vt:lpstr>Study team contacts</vt:lpstr>
      <vt:lpstr>PowerPoint Presentation</vt:lpstr>
      <vt:lpstr>PowerPoint Presentation</vt:lpstr>
      <vt:lpstr>Control group details Q1 to Q3 hour checks</vt:lpstr>
      <vt:lpstr>Control group details Meals and glucose checks </vt:lpstr>
      <vt:lpstr>Control group details Pauses in treatment protocol</vt:lpstr>
      <vt:lpstr>Intervention group - Meals</vt:lpstr>
      <vt:lpstr>Intervention group details Pauses in treatment protocol</vt:lpstr>
      <vt:lpstr>Maintaining the blind Conversations with patients &amp; families</vt:lpstr>
    </vt:vector>
  </TitlesOfParts>
  <Company>UVa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Risk Modeling in Stroke</dc:title>
  <dc:creator>Medical Center User</dc:creator>
  <cp:lastModifiedBy>Fansler, Amy *HS</cp:lastModifiedBy>
  <cp:revision>466</cp:revision>
  <cp:lastPrinted>2012-01-17T17:59:49Z</cp:lastPrinted>
  <dcterms:created xsi:type="dcterms:W3CDTF">2002-05-30T19:06:30Z</dcterms:created>
  <dcterms:modified xsi:type="dcterms:W3CDTF">2013-08-15T15:20:40Z</dcterms:modified>
</cp:coreProperties>
</file>